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5"/>
  </p:notesMasterIdLst>
  <p:handoutMasterIdLst>
    <p:handoutMasterId r:id="rId16"/>
  </p:handoutMasterIdLst>
  <p:sldIdLst>
    <p:sldId id="256" r:id="rId5"/>
    <p:sldId id="262" r:id="rId6"/>
    <p:sldId id="261" r:id="rId7"/>
    <p:sldId id="4758" r:id="rId8"/>
    <p:sldId id="4757" r:id="rId9"/>
    <p:sldId id="4760" r:id="rId10"/>
    <p:sldId id="4762" r:id="rId11"/>
    <p:sldId id="4761" r:id="rId12"/>
    <p:sldId id="4763" r:id="rId13"/>
    <p:sldId id="258" r:id="rId14"/>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9B9D"/>
    <a:srgbClr val="AEB0AF"/>
    <a:srgbClr val="CEC7C1"/>
    <a:srgbClr val="8C8D90"/>
    <a:srgbClr val="D25350"/>
    <a:srgbClr val="808184"/>
    <a:srgbClr val="75767A"/>
    <a:srgbClr val="4E4F54"/>
    <a:srgbClr val="84888B"/>
    <a:srgbClr val="A04942"/>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55" autoAdjust="0"/>
    <p:restoredTop sz="95574" autoAdjust="0"/>
  </p:normalViewPr>
  <p:slideViewPr>
    <p:cSldViewPr snapToGrid="0" showGuides="1">
      <p:cViewPr varScale="1">
        <p:scale>
          <a:sx n="105" d="100"/>
          <a:sy n="105" d="100"/>
        </p:scale>
        <p:origin x="424" y="192"/>
      </p:cViewPr>
      <p:guideLst/>
    </p:cSldViewPr>
  </p:slideViewPr>
  <p:outlineViewPr>
    <p:cViewPr>
      <p:scale>
        <a:sx n="33" d="100"/>
        <a:sy n="33" d="100"/>
      </p:scale>
      <p:origin x="0" y="-4552"/>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p:scale>
          <a:sx n="50" d="100"/>
          <a:sy n="50" d="100"/>
        </p:scale>
        <p:origin x="5664" y="167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533024-10F1-4BC3-BAA5-CB28D8F9B618}"/>
              </a:ext>
            </a:extLst>
          </p:cNvPr>
          <p:cNvSpPr>
            <a:spLocks noGrp="1"/>
          </p:cNvSpPr>
          <p:nvPr>
            <p:ph type="dt" sz="quarter" idx="1"/>
          </p:nvPr>
        </p:nvSpPr>
        <p:spPr>
          <a:xfrm>
            <a:off x="3970338" y="8810624"/>
            <a:ext cx="3038475" cy="466726"/>
          </a:xfrm>
          <a:prstGeom prst="rect">
            <a:avLst/>
          </a:prstGeom>
        </p:spPr>
        <p:txBody>
          <a:bodyPr vert="horz" lIns="91440" tIns="45720" rIns="91440" bIns="45720" rtlCol="0" anchor="b"/>
          <a:lstStyle>
            <a:lvl1pPr algn="r">
              <a:defRPr sz="1200"/>
            </a:lvl1pPr>
          </a:lstStyle>
          <a:p>
            <a:fld id="{9074A39D-78C5-4FF5-94A2-BCBFAF602A34}" type="datetimeFigureOut">
              <a:rPr lang="en-US" smtClean="0">
                <a:latin typeface="+mn-lt"/>
              </a:rPr>
              <a:t>9/19/21</a:t>
            </a:fld>
            <a:endParaRPr lang="en-US" dirty="0">
              <a:latin typeface="+mn-lt"/>
            </a:endParaRPr>
          </a:p>
        </p:txBody>
      </p:sp>
      <p:sp>
        <p:nvSpPr>
          <p:cNvPr id="5" name="Slide Number Placeholder 4">
            <a:extLst>
              <a:ext uri="{FF2B5EF4-FFF2-40B4-BE49-F238E27FC236}">
                <a16:creationId xmlns:a16="http://schemas.microsoft.com/office/drawing/2014/main" id="{D1D2005F-34EB-4228-A469-9DA7EF685E32}"/>
              </a:ext>
            </a:extLst>
          </p:cNvPr>
          <p:cNvSpPr>
            <a:spLocks noGrp="1"/>
          </p:cNvSpPr>
          <p:nvPr>
            <p:ph type="sldNum" sz="quarter" idx="3"/>
          </p:nvPr>
        </p:nvSpPr>
        <p:spPr>
          <a:xfrm>
            <a:off x="0" y="8810626"/>
            <a:ext cx="3038475" cy="466726"/>
          </a:xfrm>
          <a:prstGeom prst="rect">
            <a:avLst/>
          </a:prstGeom>
        </p:spPr>
        <p:txBody>
          <a:bodyPr vert="horz" lIns="91440" tIns="45720" rIns="91440" bIns="45720" rtlCol="0" anchor="b"/>
          <a:lstStyle>
            <a:lvl1pPr algn="r">
              <a:defRPr sz="1200"/>
            </a:lvl1pPr>
          </a:lstStyle>
          <a:p>
            <a:pPr algn="l"/>
            <a:fld id="{C75DCF9F-B5D2-4E17-BF72-5579017E6EA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173575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341" y="8801100"/>
            <a:ext cx="3038475" cy="466726"/>
          </a:xfrm>
          <a:prstGeom prst="rect">
            <a:avLst/>
          </a:prstGeom>
        </p:spPr>
        <p:txBody>
          <a:bodyPr vert="horz" lIns="91440" tIns="45720" rIns="91440" bIns="45720" rtlCol="0"/>
          <a:lstStyle>
            <a:lvl1pPr algn="r">
              <a:defRPr sz="1200">
                <a:latin typeface="+mn-lt"/>
              </a:defRPr>
            </a:lvl1pPr>
          </a:lstStyle>
          <a:p>
            <a:fld id="{D7992059-949A-4D84-A84D-82EB5F97947B}" type="datetimeFigureOut">
              <a:rPr lang="en-US" smtClean="0"/>
              <a:pPr/>
              <a:t>9/19/21</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7"/>
            <a:ext cx="5607050" cy="3660774"/>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 y="8801100"/>
            <a:ext cx="3038475" cy="466726"/>
          </a:xfrm>
          <a:prstGeom prst="rect">
            <a:avLst/>
          </a:prstGeom>
        </p:spPr>
        <p:txBody>
          <a:bodyPr vert="horz" lIns="91440" tIns="45720" rIns="91440" bIns="45720" rtlCol="0" anchor="b"/>
          <a:lstStyle>
            <a:lvl1pPr algn="l">
              <a:defRPr sz="1200">
                <a:latin typeface="+mn-lt"/>
              </a:defRPr>
            </a:lvl1pPr>
          </a:lstStyle>
          <a:p>
            <a:fld id="{DBFF095A-F86B-4B29-8A9F-DF3D3D1F3E2A}" type="slidenum">
              <a:rPr lang="en-US" smtClean="0"/>
              <a:pPr/>
              <a:t>‹#›</a:t>
            </a:fld>
            <a:endParaRPr lang="en-US" dirty="0"/>
          </a:p>
        </p:txBody>
      </p:sp>
    </p:spTree>
    <p:extLst>
      <p:ext uri="{BB962C8B-B14F-4D97-AF65-F5344CB8AC3E}">
        <p14:creationId xmlns:p14="http://schemas.microsoft.com/office/powerpoint/2010/main" val="1877089979"/>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Bef>
        <a:spcPts val="300"/>
      </a:spcBef>
      <a:defRPr sz="1200" kern="1200">
        <a:solidFill>
          <a:schemeClr val="tx1"/>
        </a:solidFill>
        <a:latin typeface="+mn-lt"/>
        <a:ea typeface="+mn-ea"/>
        <a:cs typeface="+mn-cs"/>
      </a:defRPr>
    </a:lvl1pPr>
    <a:lvl2pPr marL="457200" algn="l" defTabSz="914400" rtl="0" eaLnBrk="1" latinLnBrk="0" hangingPunct="1">
      <a:lnSpc>
        <a:spcPct val="90000"/>
      </a:lnSpc>
      <a:spcBef>
        <a:spcPts val="300"/>
      </a:spcBef>
      <a:defRPr sz="1200" kern="1200">
        <a:solidFill>
          <a:schemeClr val="tx1"/>
        </a:solidFill>
        <a:latin typeface="+mn-lt"/>
        <a:ea typeface="+mn-ea"/>
        <a:cs typeface="+mn-cs"/>
      </a:defRPr>
    </a:lvl2pPr>
    <a:lvl3pPr marL="914400" algn="l" defTabSz="914400" rtl="0" eaLnBrk="1" latinLnBrk="0" hangingPunct="1">
      <a:lnSpc>
        <a:spcPct val="90000"/>
      </a:lnSpc>
      <a:spcBef>
        <a:spcPts val="300"/>
      </a:spcBef>
      <a:defRPr sz="1200" kern="1200">
        <a:solidFill>
          <a:schemeClr val="tx1"/>
        </a:solidFill>
        <a:latin typeface="+mn-lt"/>
        <a:ea typeface="+mn-ea"/>
        <a:cs typeface="+mn-cs"/>
      </a:defRPr>
    </a:lvl3pPr>
    <a:lvl4pPr marL="1371600" algn="l" defTabSz="914400" rtl="0" eaLnBrk="1" latinLnBrk="0" hangingPunct="1">
      <a:lnSpc>
        <a:spcPct val="90000"/>
      </a:lnSpc>
      <a:spcBef>
        <a:spcPts val="300"/>
      </a:spcBef>
      <a:defRPr sz="1200" kern="1200">
        <a:solidFill>
          <a:schemeClr val="tx1"/>
        </a:solidFill>
        <a:latin typeface="+mn-lt"/>
        <a:ea typeface="+mn-ea"/>
        <a:cs typeface="+mn-cs"/>
      </a:defRPr>
    </a:lvl4pPr>
    <a:lvl5pPr marL="1828800" algn="l" defTabSz="914400" rtl="0" eaLnBrk="1" latinLnBrk="0" hangingPunct="1">
      <a:lnSpc>
        <a:spcPct val="90000"/>
      </a:lnSpc>
      <a:spcBef>
        <a:spcPts val="300"/>
      </a:spcBef>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t>- Nowhere is that shift more evident than in the current and future leading supercomputers</a:t>
            </a:r>
          </a:p>
          <a:p>
            <a:r>
              <a:t>- Awesome performance capabilities because of the hardware accelerators and heterogeneous architectures.</a:t>
            </a:r>
          </a:p>
          <a:p>
            <a:r>
              <a:t>- But all four of these machines have different CPUs, and different accelerators</a:t>
            </a:r>
          </a:p>
        </p:txBody>
      </p:sp>
    </p:spTree>
    <p:extLst>
      <p:ext uri="{BB962C8B-B14F-4D97-AF65-F5344CB8AC3E}">
        <p14:creationId xmlns:p14="http://schemas.microsoft.com/office/powerpoint/2010/main" val="2595326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ahoma"/>
                <a:ea typeface="Tahoma"/>
                <a:cs typeface="Tahoma"/>
              </a:rPr>
              <a:t>Narasinga</a:t>
            </a:r>
            <a:endParaRPr lang="en-US"/>
          </a:p>
        </p:txBody>
      </p:sp>
      <p:sp>
        <p:nvSpPr>
          <p:cNvPr id="4" name="Slide Number Placeholder 3"/>
          <p:cNvSpPr>
            <a:spLocks noGrp="1"/>
          </p:cNvSpPr>
          <p:nvPr>
            <p:ph type="sldNum" sz="quarter" idx="5"/>
          </p:nvPr>
        </p:nvSpPr>
        <p:spPr/>
        <p:txBody>
          <a:bodyPr/>
          <a:lstStyle/>
          <a:p>
            <a:fld id="{639B577F-6036-4BCD-9021-A736CBC28733}" type="slidenum">
              <a:rPr lang="en-US" smtClean="0"/>
              <a:pPr/>
              <a:t>4</a:t>
            </a:fld>
            <a:endParaRPr lang="en-US"/>
          </a:p>
        </p:txBody>
      </p:sp>
    </p:spTree>
    <p:extLst>
      <p:ext uri="{BB962C8B-B14F-4D97-AF65-F5344CB8AC3E}">
        <p14:creationId xmlns:p14="http://schemas.microsoft.com/office/powerpoint/2010/main" val="148976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5D040-4FD6-4BA1-AC81-B5CFF26CC671}"/>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74321" y="1074420"/>
            <a:ext cx="11334582" cy="4233245"/>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latin typeface="+mn-lt"/>
              <a:cs typeface="+mn-cs"/>
            </a:endParaRPr>
          </a:p>
        </p:txBody>
      </p:sp>
      <p:pic>
        <p:nvPicPr>
          <p:cNvPr id="16" name="Picture 15">
            <a:extLst>
              <a:ext uri="{FF2B5EF4-FFF2-40B4-BE49-F238E27FC236}">
                <a16:creationId xmlns:a16="http://schemas.microsoft.com/office/drawing/2014/main" id="{70494F7A-66DD-4829-9AF4-30A3A0F241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4576" y="5392850"/>
            <a:ext cx="1644776" cy="402635"/>
          </a:xfrm>
          <a:prstGeom prst="rect">
            <a:avLst/>
          </a:prstGeom>
        </p:spPr>
      </p:pic>
      <p:sp>
        <p:nvSpPr>
          <p:cNvPr id="11" name="Rectangle 10">
            <a:extLst>
              <a:ext uri="{FF2B5EF4-FFF2-40B4-BE49-F238E27FC236}">
                <a16:creationId xmlns:a16="http://schemas.microsoft.com/office/drawing/2014/main" id="{6337BA4A-B024-42C0-AEE3-721B228F8259}"/>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TextBox 9"/>
          <p:cNvSpPr txBox="1"/>
          <p:nvPr userDrawn="1"/>
        </p:nvSpPr>
        <p:spPr>
          <a:xfrm>
            <a:off x="267160" y="5343835"/>
            <a:ext cx="5384807" cy="276999"/>
          </a:xfrm>
          <a:prstGeom prst="rect">
            <a:avLst/>
          </a:prstGeom>
          <a:noFill/>
        </p:spPr>
        <p:txBody>
          <a:bodyPr wrap="square" rtlCol="0">
            <a:spAutoFit/>
          </a:bodyPr>
          <a:lstStyle/>
          <a:p>
            <a:r>
              <a:rPr lang="en-US" sz="1200" b="0" dirty="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userDrawn="1">
            <p:ph type="ctrTitle" hasCustomPrompt="1"/>
          </p:nvPr>
        </p:nvSpPr>
        <p:spPr>
          <a:xfrm>
            <a:off x="428736" y="1388962"/>
            <a:ext cx="8678194" cy="978729"/>
          </a:xfrm>
        </p:spPr>
        <p:txBody>
          <a:bodyPr/>
          <a:lstStyle>
            <a:lvl1pPr algn="l">
              <a:defRPr sz="3200" b="0" baseline="0">
                <a:solidFill>
                  <a:schemeClr val="bg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3" name="Subtitle 2"/>
          <p:cNvSpPr>
            <a:spLocks noGrp="1"/>
          </p:cNvSpPr>
          <p:nvPr userDrawn="1">
            <p:ph type="subTitle" idx="1"/>
          </p:nvPr>
        </p:nvSpPr>
        <p:spPr>
          <a:xfrm>
            <a:off x="447481" y="3013455"/>
            <a:ext cx="5440514" cy="2028101"/>
          </a:xfrm>
        </p:spPr>
        <p:txBody>
          <a:bodyPr/>
          <a:lstStyle>
            <a:lvl1pPr marL="0" indent="0" algn="l">
              <a:buNone/>
              <a:defRPr sz="2000" baseline="0">
                <a:solidFill>
                  <a:schemeClr val="bg1"/>
                </a:solidFill>
                <a:latin typeface="Century Gothic" panose="020B0502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userDrawn="1"/>
        </p:nvPicPr>
        <p:blipFill>
          <a:blip r:embed="rId4"/>
          <a:stretch>
            <a:fillRect/>
          </a:stretch>
        </p:blipFill>
        <p:spPr>
          <a:xfrm>
            <a:off x="413129" y="456244"/>
            <a:ext cx="1088136" cy="261860"/>
          </a:xfrm>
          <a:prstGeom prst="rect">
            <a:avLst/>
          </a:prstGeom>
        </p:spPr>
      </p:pic>
    </p:spTree>
    <p:extLst>
      <p:ext uri="{BB962C8B-B14F-4D97-AF65-F5344CB8AC3E}">
        <p14:creationId xmlns:p14="http://schemas.microsoft.com/office/powerpoint/2010/main" val="3793082440"/>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7" y="1083755"/>
            <a:ext cx="5486764" cy="4219290"/>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4221671"/>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11" name="Rectangle 10">
            <a:extLst>
              <a:ext uri="{FF2B5EF4-FFF2-40B4-BE49-F238E27FC236}">
                <a16:creationId xmlns:a16="http://schemas.microsoft.com/office/drawing/2014/main" id="{683439C5-4231-ED43-91B8-86779195C116}"/>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35C7DBBE-95AC-E843-979A-A1A45836011E}"/>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8D325F85-B4F1-4C5D-855D-1BE9D9C179D6}"/>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0" name="Line 5">
            <a:extLst>
              <a:ext uri="{FF2B5EF4-FFF2-40B4-BE49-F238E27FC236}">
                <a16:creationId xmlns:a16="http://schemas.microsoft.com/office/drawing/2014/main" id="{1F888CF4-3F65-4925-A47B-614AFCDC0550}"/>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8" name="Line 6">
            <a:extLst>
              <a:ext uri="{FF2B5EF4-FFF2-40B4-BE49-F238E27FC236}">
                <a16:creationId xmlns:a16="http://schemas.microsoft.com/office/drawing/2014/main" id="{4CFFE01C-81C8-4437-B6F5-7BAAEE5FC29F}"/>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24" name="Freeform 7">
            <a:extLst>
              <a:ext uri="{FF2B5EF4-FFF2-40B4-BE49-F238E27FC236}">
                <a16:creationId xmlns:a16="http://schemas.microsoft.com/office/drawing/2014/main" id="{1B955FFA-B6F5-4CDD-940A-DB05FD68B7CA}"/>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5" name="Content Placeholder 5">
            <a:extLst>
              <a:ext uri="{FF2B5EF4-FFF2-40B4-BE49-F238E27FC236}">
                <a16:creationId xmlns:a16="http://schemas.microsoft.com/office/drawing/2014/main" id="{CA5F7EA9-E5C6-4376-AC5D-CA0B1DA0A259}"/>
              </a:ext>
            </a:extLst>
          </p:cNvPr>
          <p:cNvSpPr>
            <a:spLocks noGrp="1"/>
          </p:cNvSpPr>
          <p:nvPr>
            <p:ph sz="quarter" idx="4"/>
          </p:nvPr>
        </p:nvSpPr>
        <p:spPr>
          <a:xfrm>
            <a:off x="388079" y="2453317"/>
            <a:ext cx="5512904" cy="2690184"/>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41499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6" y="1078992"/>
            <a:ext cx="5487073" cy="4224052"/>
          </a:xfrm>
          <a:noFill/>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388079" y="2453316"/>
            <a:ext cx="5512904" cy="4163291"/>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6" name="Freeform 7">
            <a:extLst>
              <a:ext uri="{FF2B5EF4-FFF2-40B4-BE49-F238E27FC236}">
                <a16:creationId xmlns:a16="http://schemas.microsoft.com/office/drawing/2014/main" id="{2A500EEB-73EC-4C16-8273-4ED5425DD64C}"/>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3824302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Dk green picture layout w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4120595" y="1078989"/>
            <a:ext cx="7464186" cy="4226003"/>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1" y="1078991"/>
            <a:ext cx="3846274" cy="5779007"/>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p:nvPr>
        </p:nvSpPr>
        <p:spPr>
          <a:xfrm>
            <a:off x="388079" y="1275788"/>
            <a:ext cx="3576228" cy="979691"/>
          </a:xfrm>
        </p:spPr>
        <p:txBody>
          <a:bodyPr/>
          <a:lstStyle>
            <a:lvl1pPr>
              <a:lnSpc>
                <a:spcPct val="90000"/>
              </a:lnSpc>
              <a:defRPr sz="3200" b="0">
                <a:solidFill>
                  <a:schemeClr val="tx1"/>
                </a:solidFill>
                <a:latin typeface="Century Gothic" panose="020B0502020202020204" pitchFamily="34" charset="0"/>
              </a:defRPr>
            </a:lvl1pPr>
          </a:lstStyle>
          <a:p>
            <a:r>
              <a:rPr lang="en-US"/>
              <a:t>Click to edit Master title style</a:t>
            </a:r>
            <a:endParaRPr lang="en-US" dirty="0"/>
          </a:p>
        </p:txBody>
      </p:sp>
      <p:sp>
        <p:nvSpPr>
          <p:cNvPr id="6" name="Content Placeholder 5"/>
          <p:cNvSpPr>
            <a:spLocks noGrp="1"/>
          </p:cNvSpPr>
          <p:nvPr>
            <p:ph sz="quarter" idx="4"/>
          </p:nvPr>
        </p:nvSpPr>
        <p:spPr>
          <a:xfrm>
            <a:off x="388079" y="2800350"/>
            <a:ext cx="3541945" cy="3816258"/>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8" name="Freeform 5">
            <a:extLst>
              <a:ext uri="{FF2B5EF4-FFF2-40B4-BE49-F238E27FC236}">
                <a16:creationId xmlns:a16="http://schemas.microsoft.com/office/drawing/2014/main" id="{E0FFF716-AFC7-4054-A1F8-2C39C30731D0}"/>
              </a:ext>
            </a:extLst>
          </p:cNvPr>
          <p:cNvSpPr>
            <a:spLocks/>
          </p:cNvSpPr>
          <p:nvPr userDrawn="1"/>
        </p:nvSpPr>
        <p:spPr bwMode="auto">
          <a:xfrm>
            <a:off x="4120595" y="1"/>
            <a:ext cx="8071405" cy="6857998"/>
          </a:xfrm>
          <a:custGeom>
            <a:avLst/>
            <a:gdLst>
              <a:gd name="T0" fmla="*/ 4151 w 4490"/>
              <a:gd name="T1" fmla="*/ 0 h 3815"/>
              <a:gd name="T2" fmla="*/ 4151 w 4490"/>
              <a:gd name="T3" fmla="*/ 2951 h 3815"/>
              <a:gd name="T4" fmla="*/ 0 w 4490"/>
              <a:gd name="T5" fmla="*/ 2951 h 3815"/>
              <a:gd name="T6" fmla="*/ 0 w 4490"/>
              <a:gd name="T7" fmla="*/ 3815 h 3815"/>
              <a:gd name="T8" fmla="*/ 4490 w 4490"/>
              <a:gd name="T9" fmla="*/ 3815 h 3815"/>
              <a:gd name="T10" fmla="*/ 4490 w 4490"/>
              <a:gd name="T11" fmla="*/ 2969 h 3815"/>
              <a:gd name="T12" fmla="*/ 4490 w 4490"/>
              <a:gd name="T13" fmla="*/ 2951 h 3815"/>
              <a:gd name="T14" fmla="*/ 4490 w 4490"/>
              <a:gd name="T15" fmla="*/ 0 h 3815"/>
              <a:gd name="T16" fmla="*/ 4151 w 4490"/>
              <a:gd name="T17" fmla="*/ 0 h 3815"/>
              <a:gd name="T18" fmla="*/ 4151 w 4490"/>
              <a:gd name="T19"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0" h="3815">
                <a:moveTo>
                  <a:pt x="4151" y="0"/>
                </a:moveTo>
                <a:lnTo>
                  <a:pt x="4151" y="2951"/>
                </a:lnTo>
                <a:lnTo>
                  <a:pt x="0" y="2951"/>
                </a:lnTo>
                <a:lnTo>
                  <a:pt x="0" y="3815"/>
                </a:lnTo>
                <a:lnTo>
                  <a:pt x="4490" y="3815"/>
                </a:lnTo>
                <a:lnTo>
                  <a:pt x="4490" y="2969"/>
                </a:lnTo>
                <a:lnTo>
                  <a:pt x="4490" y="2951"/>
                </a:lnTo>
                <a:lnTo>
                  <a:pt x="4490" y="0"/>
                </a:lnTo>
                <a:lnTo>
                  <a:pt x="4151" y="0"/>
                </a:lnTo>
                <a:lnTo>
                  <a:pt x="4151" y="0"/>
                </a:lnTo>
                <a:close/>
              </a:path>
            </a:pathLst>
          </a:custGeom>
          <a:solidFill>
            <a:srgbClr val="4C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51322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320" y="2381"/>
            <a:ext cx="11312843" cy="6342021"/>
          </a:xfrm>
          <a:noFill/>
          <a:ln>
            <a:noFill/>
          </a:ln>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 name="Title 1"/>
          <p:cNvSpPr>
            <a:spLocks noGrp="1"/>
          </p:cNvSpPr>
          <p:nvPr>
            <p:ph type="title"/>
          </p:nvPr>
        </p:nvSpPr>
        <p:spPr>
          <a:xfrm>
            <a:off x="429769" y="274320"/>
            <a:ext cx="11000232" cy="535531"/>
          </a:xfrm>
        </p:spPr>
        <p:txBody>
          <a:bodyPr/>
          <a:lstStyle>
            <a:lvl1pPr>
              <a:lnSpc>
                <a:spcPct val="90000"/>
              </a:lnSpc>
              <a:defRPr sz="3200" b="0">
                <a:solidFill>
                  <a:schemeClr val="tx1"/>
                </a:solidFill>
                <a:effectLst/>
                <a:latin typeface="Century Gothic" panose="020B0502020202020204" pitchFamily="34" charset="0"/>
              </a:defRPr>
            </a:lvl1pPr>
          </a:lstStyle>
          <a:p>
            <a:r>
              <a:rPr lang="en-US"/>
              <a:t>Click to edit Master title style</a:t>
            </a:r>
            <a:endParaRPr lang="en-US" dirty="0"/>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userDrawn="1"/>
        </p:nvSpPr>
        <p:spPr>
          <a:xfrm>
            <a:off x="8010283" y="6477000"/>
            <a:ext cx="3860800" cy="182562"/>
          </a:xfrm>
          <a:prstGeom prst="rect">
            <a:avLst/>
          </a:prstGeom>
          <a:ln/>
        </p:spPr>
        <p:txBody>
          <a:bodyPr anchor="ctr"/>
          <a:lstStyle/>
          <a:p>
            <a:pPr algn="r"/>
            <a:r>
              <a:rPr lang="en-US" sz="1000" dirty="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userDrawn="1"/>
        </p:nvSpPr>
        <p:spPr bwMode="auto">
          <a:xfrm>
            <a:off x="6026150" y="0"/>
            <a:ext cx="6165850"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userDrawn="1"/>
        </p:nvSpPr>
        <p:spPr>
          <a:xfrm>
            <a:off x="0" y="6344402"/>
            <a:ext cx="274320"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pic>
        <p:nvPicPr>
          <p:cNvPr id="10" name="Picture 9">
            <a:extLst>
              <a:ext uri="{FF2B5EF4-FFF2-40B4-BE49-F238E27FC236}">
                <a16:creationId xmlns:a16="http://schemas.microsoft.com/office/drawing/2014/main" id="{BD3AC615-0875-4C80-B019-11A28EDCB638}"/>
              </a:ext>
            </a:extLst>
          </p:cNvPr>
          <p:cNvPicPr>
            <a:picLocks noChangeAspect="1"/>
          </p:cNvPicPr>
          <p:nvPr userDrawn="1"/>
        </p:nvPicPr>
        <p:blipFill>
          <a:blip r:embed="rId2"/>
          <a:stretch>
            <a:fillRect/>
          </a:stretch>
        </p:blipFill>
        <p:spPr>
          <a:xfrm>
            <a:off x="413129" y="6477000"/>
            <a:ext cx="1088136" cy="261860"/>
          </a:xfrm>
          <a:prstGeom prst="rect">
            <a:avLst/>
          </a:prstGeom>
        </p:spPr>
      </p:pic>
    </p:spTree>
    <p:extLst>
      <p:ext uri="{BB962C8B-B14F-4D97-AF65-F5344CB8AC3E}">
        <p14:creationId xmlns:p14="http://schemas.microsoft.com/office/powerpoint/2010/main" val="1219607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2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12106"/>
            <a:ext cx="5840589" cy="52934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6351411" y="1412106"/>
            <a:ext cx="5840589" cy="52934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584058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6351411" y="948037"/>
            <a:ext cx="584058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8" y="1005840"/>
            <a:ext cx="5821682"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312234" y="1527048"/>
            <a:ext cx="5783766" cy="411035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6351410" y="1005840"/>
            <a:ext cx="5840589"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6351411" y="1527048"/>
            <a:ext cx="5785575"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8" y="365857"/>
            <a:ext cx="10363317"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19" name="Rectangle 18">
            <a:extLst>
              <a:ext uri="{FF2B5EF4-FFF2-40B4-BE49-F238E27FC236}">
                <a16:creationId xmlns:a16="http://schemas.microsoft.com/office/drawing/2014/main" id="{88649F31-1D58-F243-85FD-74506880A336}"/>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0" name="Rectangle 19">
            <a:extLst>
              <a:ext uri="{FF2B5EF4-FFF2-40B4-BE49-F238E27FC236}">
                <a16:creationId xmlns:a16="http://schemas.microsoft.com/office/drawing/2014/main" id="{77038521-D276-4049-A4BA-98C27C6D8256}"/>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6">
            <a:extLst>
              <a:ext uri="{FF2B5EF4-FFF2-40B4-BE49-F238E27FC236}">
                <a16:creationId xmlns:a16="http://schemas.microsoft.com/office/drawing/2014/main" id="{3F2F0951-0E05-43D4-AB3F-73E5681F4301}"/>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1" name="Picture 20">
            <a:extLst>
              <a:ext uri="{FF2B5EF4-FFF2-40B4-BE49-F238E27FC236}">
                <a16:creationId xmlns:a16="http://schemas.microsoft.com/office/drawing/2014/main" id="{27EC139F-C616-4896-A830-8F9FC5B2C27F}"/>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3" name="Rectangle 256">
            <a:extLst>
              <a:ext uri="{FF2B5EF4-FFF2-40B4-BE49-F238E27FC236}">
                <a16:creationId xmlns:a16="http://schemas.microsoft.com/office/drawing/2014/main" id="{D8ACAAE2-A531-47BE-8F4F-FFC18507ED0B}"/>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113747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12106"/>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299090" y="1412106"/>
            <a:ext cx="3867912"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23860" y="1412106"/>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38667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299089" y="948037"/>
            <a:ext cx="386791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23860" y="948037"/>
            <a:ext cx="3885931"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0178" y="1005840"/>
            <a:ext cx="3870672"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312234" y="1527048"/>
            <a:ext cx="3791415" cy="411035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297709" y="1005840"/>
            <a:ext cx="3866758"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295175" y="1527048"/>
            <a:ext cx="3860800"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19718" y="1005840"/>
            <a:ext cx="3885931"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19719" y="1527048"/>
            <a:ext cx="3768204"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8" y="365857"/>
            <a:ext cx="10418329"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702881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9" y="1005840"/>
            <a:ext cx="2861458"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74318"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88609" y="1005840"/>
            <a:ext cx="2874807"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88609"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12952" y="1005840"/>
            <a:ext cx="2864755"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12952"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9" y="365857"/>
            <a:ext cx="10418330"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17190" y="1005840"/>
            <a:ext cx="2864755"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1719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5" name="Picture 24">
            <a:extLst>
              <a:ext uri="{FF2B5EF4-FFF2-40B4-BE49-F238E27FC236}">
                <a16:creationId xmlns:a16="http://schemas.microsoft.com/office/drawing/2014/main" id="{F5E4A85E-2D34-4FC1-90CE-1459D5681FC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7604" y="441571"/>
            <a:ext cx="1093661" cy="265176"/>
          </a:xfrm>
          <a:prstGeom prst="rect">
            <a:avLst/>
          </a:prstGeom>
        </p:spPr>
      </p:pic>
    </p:spTree>
    <p:extLst>
      <p:ext uri="{BB962C8B-B14F-4D97-AF65-F5344CB8AC3E}">
        <p14:creationId xmlns:p14="http://schemas.microsoft.com/office/powerpoint/2010/main" val="194656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6_3 section science highlight">
    <p:spTree>
      <p:nvGrpSpPr>
        <p:cNvPr id="1" name=""/>
        <p:cNvGrpSpPr/>
        <p:nvPr/>
      </p:nvGrpSpPr>
      <p:grpSpPr>
        <a:xfrm>
          <a:off x="0" y="0"/>
          <a:ext cx="0" cy="0"/>
          <a:chOff x="0" y="0"/>
          <a:chExt cx="0" cy="0"/>
        </a:xfrm>
      </p:grpSpPr>
      <p:sp>
        <p:nvSpPr>
          <p:cNvPr id="221" name="Rectangle 37"/>
          <p:cNvSpPr/>
          <p:nvPr/>
        </p:nvSpPr>
        <p:spPr>
          <a:xfrm>
            <a:off x="274318" y="1434924"/>
            <a:ext cx="2874809" cy="5201596"/>
          </a:xfrm>
          <a:prstGeom prst="rect">
            <a:avLst/>
          </a:prstGeom>
          <a:gradFill>
            <a:gsLst>
              <a:gs pos="0">
                <a:srgbClr val="FFFFFF">
                  <a:alpha val="0"/>
                </a:srgbClr>
              </a:gs>
              <a:gs pos="52000">
                <a:srgbClr val="F2F2F2"/>
              </a:gs>
              <a:gs pos="100000">
                <a:srgbClr val="CFCFCF"/>
              </a:gs>
            </a:gsLst>
            <a:lin ang="16200000"/>
          </a:gradFill>
          <a:ln w="12700">
            <a:miter lim="400000"/>
          </a:ln>
        </p:spPr>
        <p:txBody>
          <a:bodyPr lIns="182879" tIns="182879" rIns="182879" bIns="182879" anchor="ctr"/>
          <a:lstStyle/>
          <a:p>
            <a:pPr algn="ctr">
              <a:lnSpc>
                <a:spcPct val="90000"/>
              </a:lnSpc>
            </a:pPr>
            <a:endParaRPr/>
          </a:p>
        </p:txBody>
      </p:sp>
      <p:sp>
        <p:nvSpPr>
          <p:cNvPr id="222" name="Rectangle 12"/>
          <p:cNvSpPr/>
          <p:nvPr/>
        </p:nvSpPr>
        <p:spPr>
          <a:xfrm>
            <a:off x="274319" y="948036"/>
            <a:ext cx="2874809" cy="486890"/>
          </a:xfrm>
          <a:prstGeom prst="rect">
            <a:avLst/>
          </a:prstGeom>
          <a:solidFill>
            <a:srgbClr val="447E59"/>
          </a:solidFill>
          <a:ln w="12700">
            <a:miter lim="400000"/>
          </a:ln>
        </p:spPr>
        <p:txBody>
          <a:bodyPr lIns="182879" tIns="182879" rIns="182879" bIns="182879" anchor="ctr"/>
          <a:lstStyle/>
          <a:p>
            <a:pPr algn="ctr">
              <a:lnSpc>
                <a:spcPct val="90000"/>
              </a:lnSpc>
            </a:pPr>
            <a:endParaRPr/>
          </a:p>
        </p:txBody>
      </p:sp>
      <p:sp>
        <p:nvSpPr>
          <p:cNvPr id="223" name="Rectangle 38"/>
          <p:cNvSpPr/>
          <p:nvPr/>
        </p:nvSpPr>
        <p:spPr>
          <a:xfrm>
            <a:off x="3288610" y="1434924"/>
            <a:ext cx="2874808" cy="5201596"/>
          </a:xfrm>
          <a:prstGeom prst="rect">
            <a:avLst/>
          </a:prstGeom>
          <a:gradFill>
            <a:gsLst>
              <a:gs pos="0">
                <a:srgbClr val="FFFFFF">
                  <a:alpha val="0"/>
                </a:srgbClr>
              </a:gs>
              <a:gs pos="52000">
                <a:srgbClr val="F2F2F2"/>
              </a:gs>
              <a:gs pos="100000">
                <a:srgbClr val="CFCFCF"/>
              </a:gs>
            </a:gsLst>
            <a:lin ang="16200000"/>
          </a:gradFill>
          <a:ln w="12700">
            <a:miter lim="400000"/>
          </a:ln>
        </p:spPr>
        <p:txBody>
          <a:bodyPr lIns="182879" tIns="182879" rIns="182879" bIns="182879" anchor="ctr"/>
          <a:lstStyle/>
          <a:p>
            <a:pPr algn="ctr">
              <a:lnSpc>
                <a:spcPct val="90000"/>
              </a:lnSpc>
            </a:pPr>
            <a:endParaRPr/>
          </a:p>
        </p:txBody>
      </p:sp>
      <p:sp>
        <p:nvSpPr>
          <p:cNvPr id="224" name="Rectangle 15"/>
          <p:cNvSpPr/>
          <p:nvPr/>
        </p:nvSpPr>
        <p:spPr>
          <a:xfrm>
            <a:off x="3288610" y="948036"/>
            <a:ext cx="2874808" cy="486890"/>
          </a:xfrm>
          <a:prstGeom prst="rect">
            <a:avLst/>
          </a:prstGeom>
          <a:solidFill>
            <a:srgbClr val="447E59"/>
          </a:solidFill>
          <a:ln w="12700">
            <a:miter lim="400000"/>
          </a:ln>
        </p:spPr>
        <p:txBody>
          <a:bodyPr lIns="182879" tIns="182879" rIns="182879" bIns="182879" anchor="ctr"/>
          <a:lstStyle/>
          <a:p>
            <a:pPr algn="ctr">
              <a:lnSpc>
                <a:spcPct val="90000"/>
              </a:lnSpc>
            </a:pPr>
            <a:endParaRPr/>
          </a:p>
        </p:txBody>
      </p:sp>
      <p:sp>
        <p:nvSpPr>
          <p:cNvPr id="225" name="Rectangle 39"/>
          <p:cNvSpPr/>
          <p:nvPr/>
        </p:nvSpPr>
        <p:spPr>
          <a:xfrm>
            <a:off x="6302900" y="1434924"/>
            <a:ext cx="2874808" cy="5201596"/>
          </a:xfrm>
          <a:prstGeom prst="rect">
            <a:avLst/>
          </a:prstGeom>
          <a:gradFill>
            <a:gsLst>
              <a:gs pos="0">
                <a:srgbClr val="FFFFFF">
                  <a:alpha val="0"/>
                </a:srgbClr>
              </a:gs>
              <a:gs pos="52000">
                <a:srgbClr val="F2F2F2"/>
              </a:gs>
              <a:gs pos="100000">
                <a:srgbClr val="CFCFCF"/>
              </a:gs>
            </a:gsLst>
            <a:lin ang="16200000"/>
          </a:gradFill>
          <a:ln w="12700">
            <a:miter lim="400000"/>
          </a:ln>
        </p:spPr>
        <p:txBody>
          <a:bodyPr lIns="182879" tIns="182879" rIns="182879" bIns="182879" anchor="ctr"/>
          <a:lstStyle/>
          <a:p>
            <a:pPr algn="ctr">
              <a:lnSpc>
                <a:spcPct val="90000"/>
              </a:lnSpc>
            </a:pPr>
            <a:endParaRPr/>
          </a:p>
        </p:txBody>
      </p:sp>
      <p:sp>
        <p:nvSpPr>
          <p:cNvPr id="226" name="Rectangle 21"/>
          <p:cNvSpPr/>
          <p:nvPr/>
        </p:nvSpPr>
        <p:spPr>
          <a:xfrm>
            <a:off x="6302900" y="948036"/>
            <a:ext cx="2874809" cy="486890"/>
          </a:xfrm>
          <a:prstGeom prst="rect">
            <a:avLst/>
          </a:prstGeom>
          <a:solidFill>
            <a:srgbClr val="447E59"/>
          </a:solidFill>
          <a:ln w="12700">
            <a:miter lim="400000"/>
          </a:ln>
        </p:spPr>
        <p:txBody>
          <a:bodyPr lIns="182879" tIns="182879" rIns="182879" bIns="182879" anchor="ctr"/>
          <a:lstStyle/>
          <a:p>
            <a:pPr algn="ctr">
              <a:lnSpc>
                <a:spcPct val="90000"/>
              </a:lnSpc>
            </a:pPr>
            <a:endParaRPr/>
          </a:p>
        </p:txBody>
      </p:sp>
      <p:sp>
        <p:nvSpPr>
          <p:cNvPr id="227" name="Rectangle 25"/>
          <p:cNvSpPr/>
          <p:nvPr/>
        </p:nvSpPr>
        <p:spPr>
          <a:xfrm>
            <a:off x="9317191" y="1434924"/>
            <a:ext cx="2874808" cy="5201596"/>
          </a:xfrm>
          <a:prstGeom prst="rect">
            <a:avLst/>
          </a:prstGeom>
          <a:gradFill>
            <a:gsLst>
              <a:gs pos="0">
                <a:srgbClr val="FFFFFF">
                  <a:alpha val="0"/>
                </a:srgbClr>
              </a:gs>
              <a:gs pos="52000">
                <a:srgbClr val="F2F2F2"/>
              </a:gs>
              <a:gs pos="100000">
                <a:srgbClr val="CFCFCF"/>
              </a:gs>
            </a:gsLst>
            <a:lin ang="16200000"/>
          </a:gradFill>
          <a:ln w="12700">
            <a:miter lim="400000"/>
          </a:ln>
        </p:spPr>
        <p:txBody>
          <a:bodyPr lIns="182879" tIns="182879" rIns="182879" bIns="182879" anchor="ctr"/>
          <a:lstStyle/>
          <a:p>
            <a:pPr algn="ctr">
              <a:lnSpc>
                <a:spcPct val="90000"/>
              </a:lnSpc>
            </a:pPr>
            <a:endParaRPr/>
          </a:p>
        </p:txBody>
      </p:sp>
      <p:sp>
        <p:nvSpPr>
          <p:cNvPr id="228" name="Rectangle 26"/>
          <p:cNvSpPr/>
          <p:nvPr/>
        </p:nvSpPr>
        <p:spPr>
          <a:xfrm>
            <a:off x="9317193" y="948036"/>
            <a:ext cx="2874808" cy="486890"/>
          </a:xfrm>
          <a:prstGeom prst="rect">
            <a:avLst/>
          </a:prstGeom>
          <a:solidFill>
            <a:srgbClr val="447E59"/>
          </a:solidFill>
          <a:ln w="12700">
            <a:miter lim="400000"/>
          </a:ln>
        </p:spPr>
        <p:txBody>
          <a:bodyPr lIns="182879" tIns="182879" rIns="182879" bIns="182879" anchor="ctr"/>
          <a:lstStyle/>
          <a:p>
            <a:pPr algn="ctr">
              <a:lnSpc>
                <a:spcPct val="90000"/>
              </a:lnSpc>
            </a:pPr>
            <a:endParaRPr/>
          </a:p>
        </p:txBody>
      </p:sp>
      <p:sp>
        <p:nvSpPr>
          <p:cNvPr id="229" name="Body Level One…"/>
          <p:cNvSpPr txBox="1">
            <a:spLocks noGrp="1"/>
          </p:cNvSpPr>
          <p:nvPr>
            <p:ph type="body" sz="quarter" idx="1"/>
          </p:nvPr>
        </p:nvSpPr>
        <p:spPr>
          <a:xfrm>
            <a:off x="274319" y="1005839"/>
            <a:ext cx="2861459" cy="406267"/>
          </a:xfrm>
          <a:prstGeom prst="rect">
            <a:avLst/>
          </a:prstGeom>
        </p:spPr>
        <p:txBody>
          <a:bodyPr lIns="91439" tIns="91439" rIns="91439" bIns="91439" anchor="ctr">
            <a:normAutofit/>
          </a:bodyPr>
          <a:lstStyle>
            <a:lvl1pPr marL="0" indent="0">
              <a:buClrTx/>
              <a:buSzTx/>
              <a:buFontTx/>
              <a:buNone/>
              <a:defRPr sz="2000">
                <a:solidFill>
                  <a:srgbClr val="FFFFFF"/>
                </a:solidFill>
              </a:defRPr>
            </a:lvl1pPr>
            <a:lvl2pPr marL="0" indent="457200">
              <a:buClrTx/>
              <a:buSzTx/>
              <a:buFontTx/>
              <a:buNone/>
              <a:defRPr sz="2000">
                <a:solidFill>
                  <a:srgbClr val="FFFFFF"/>
                </a:solidFill>
              </a:defRPr>
            </a:lvl2pPr>
            <a:lvl3pPr marL="0" indent="914400">
              <a:buClrTx/>
              <a:buSzTx/>
              <a:buFontTx/>
              <a:buNone/>
              <a:defRPr sz="2000">
                <a:solidFill>
                  <a:srgbClr val="FFFFFF"/>
                </a:solidFill>
              </a:defRPr>
            </a:lvl3pPr>
            <a:lvl4pPr marL="0" indent="1371600">
              <a:buClrTx/>
              <a:buSzTx/>
              <a:buFontTx/>
              <a:buNone/>
              <a:defRPr sz="2000">
                <a:solidFill>
                  <a:srgbClr val="FFFFFF"/>
                </a:solidFill>
              </a:defRPr>
            </a:lvl4pPr>
            <a:lvl5pPr marL="0" indent="1828800">
              <a:buClrTx/>
              <a:buSzTx/>
              <a:buFontTx/>
              <a:buNone/>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0" name="Text Placeholder 4"/>
          <p:cNvSpPr>
            <a:spLocks noGrp="1"/>
          </p:cNvSpPr>
          <p:nvPr>
            <p:ph type="body" sz="quarter" idx="13"/>
          </p:nvPr>
        </p:nvSpPr>
        <p:spPr>
          <a:xfrm>
            <a:off x="3288608" y="1005839"/>
            <a:ext cx="2874809" cy="406267"/>
          </a:xfrm>
          <a:prstGeom prst="rect">
            <a:avLst/>
          </a:prstGeom>
        </p:spPr>
        <p:txBody>
          <a:bodyPr lIns="91439" tIns="91439" rIns="91439" bIns="91439" anchor="ctr">
            <a:normAutofit/>
          </a:bodyPr>
          <a:lstStyle/>
          <a:p>
            <a:pPr marL="0" indent="0">
              <a:buClrTx/>
              <a:buSzTx/>
              <a:buFontTx/>
              <a:buNone/>
              <a:defRPr sz="2000">
                <a:solidFill>
                  <a:srgbClr val="FFFFFF"/>
                </a:solidFill>
              </a:defRPr>
            </a:pPr>
            <a:endParaRPr/>
          </a:p>
        </p:txBody>
      </p:sp>
      <p:sp>
        <p:nvSpPr>
          <p:cNvPr id="231" name="Text Placeholder 4"/>
          <p:cNvSpPr>
            <a:spLocks noGrp="1"/>
          </p:cNvSpPr>
          <p:nvPr>
            <p:ph type="body" sz="quarter" idx="14"/>
          </p:nvPr>
        </p:nvSpPr>
        <p:spPr>
          <a:xfrm>
            <a:off x="6312951" y="1005839"/>
            <a:ext cx="2864756" cy="406267"/>
          </a:xfrm>
          <a:prstGeom prst="rect">
            <a:avLst/>
          </a:prstGeom>
        </p:spPr>
        <p:txBody>
          <a:bodyPr lIns="91439" tIns="91439" rIns="91439" bIns="91439" anchor="ctr">
            <a:normAutofit/>
          </a:bodyPr>
          <a:lstStyle/>
          <a:p>
            <a:pPr marL="0" indent="0">
              <a:buClrTx/>
              <a:buSzTx/>
              <a:buFontTx/>
              <a:buNone/>
              <a:defRPr sz="2000">
                <a:solidFill>
                  <a:srgbClr val="FFFFFF"/>
                </a:solidFill>
              </a:defRPr>
            </a:pPr>
            <a:endParaRPr/>
          </a:p>
        </p:txBody>
      </p:sp>
      <p:sp>
        <p:nvSpPr>
          <p:cNvPr id="232" name="Rectangle 31"/>
          <p:cNvSpPr/>
          <p:nvPr/>
        </p:nvSpPr>
        <p:spPr>
          <a:xfrm>
            <a:off x="1773668" y="320040"/>
            <a:ext cx="10418333" cy="510909"/>
          </a:xfrm>
          <a:prstGeom prst="rect">
            <a:avLst/>
          </a:prstGeom>
          <a:solidFill>
            <a:srgbClr val="D9D9D9"/>
          </a:solidFill>
          <a:ln w="12700">
            <a:miter lim="400000"/>
          </a:ln>
        </p:spPr>
        <p:txBody>
          <a:bodyPr lIns="182879" tIns="182879" rIns="182879" bIns="182879" anchor="ctr"/>
          <a:lstStyle/>
          <a:p>
            <a:pPr algn="ctr">
              <a:lnSpc>
                <a:spcPct val="90000"/>
              </a:lnSpc>
            </a:pPr>
            <a:endParaRPr/>
          </a:p>
        </p:txBody>
      </p:sp>
      <p:sp>
        <p:nvSpPr>
          <p:cNvPr id="233" name="Title Text"/>
          <p:cNvSpPr txBox="1">
            <a:spLocks noGrp="1"/>
          </p:cNvSpPr>
          <p:nvPr>
            <p:ph type="title"/>
          </p:nvPr>
        </p:nvSpPr>
        <p:spPr>
          <a:xfrm>
            <a:off x="1773669" y="365857"/>
            <a:ext cx="10418331" cy="406266"/>
          </a:xfrm>
          <a:prstGeom prst="rect">
            <a:avLst/>
          </a:prstGeom>
        </p:spPr>
        <p:txBody>
          <a:bodyPr/>
          <a:lstStyle>
            <a:lvl1pPr>
              <a:defRPr sz="2400"/>
            </a:lvl1pPr>
          </a:lstStyle>
          <a:p>
            <a:r>
              <a:t>Title Text</a:t>
            </a:r>
          </a:p>
        </p:txBody>
      </p:sp>
      <p:sp>
        <p:nvSpPr>
          <p:cNvPr id="234" name="Rectangle 22"/>
          <p:cNvSpPr/>
          <p:nvPr/>
        </p:nvSpPr>
        <p:spPr>
          <a:xfrm>
            <a:off x="-1" y="320040"/>
            <a:ext cx="274322" cy="510909"/>
          </a:xfrm>
          <a:prstGeom prst="rect">
            <a:avLst/>
          </a:prstGeom>
          <a:solidFill>
            <a:srgbClr val="447E59"/>
          </a:solidFill>
          <a:ln w="12700">
            <a:miter lim="400000"/>
          </a:ln>
        </p:spPr>
        <p:txBody>
          <a:bodyPr lIns="182879" tIns="182879" rIns="182879" bIns="182879" anchor="ctr"/>
          <a:lstStyle/>
          <a:p>
            <a:pPr algn="ctr">
              <a:lnSpc>
                <a:spcPct val="90000"/>
              </a:lnSpc>
            </a:pPr>
            <a:endParaRPr/>
          </a:p>
        </p:txBody>
      </p:sp>
      <p:sp>
        <p:nvSpPr>
          <p:cNvPr id="235" name="Rectangle 23"/>
          <p:cNvSpPr/>
          <p:nvPr/>
        </p:nvSpPr>
        <p:spPr>
          <a:xfrm>
            <a:off x="274320" y="320040"/>
            <a:ext cx="1412673" cy="510909"/>
          </a:xfrm>
          <a:prstGeom prst="rect">
            <a:avLst/>
          </a:prstGeom>
          <a:solidFill>
            <a:srgbClr val="D9D9D9"/>
          </a:solidFill>
          <a:ln w="12700">
            <a:miter lim="400000"/>
          </a:ln>
        </p:spPr>
        <p:txBody>
          <a:bodyPr lIns="182879" tIns="182879" rIns="182879" bIns="182879" anchor="ctr"/>
          <a:lstStyle/>
          <a:p>
            <a:pPr algn="ctr">
              <a:lnSpc>
                <a:spcPct val="90000"/>
              </a:lnSpc>
            </a:pPr>
            <a:endParaRPr/>
          </a:p>
        </p:txBody>
      </p:sp>
      <p:sp>
        <p:nvSpPr>
          <p:cNvPr id="236" name="Text Placeholder 4"/>
          <p:cNvSpPr>
            <a:spLocks noGrp="1"/>
          </p:cNvSpPr>
          <p:nvPr>
            <p:ph type="body" sz="quarter" idx="15"/>
          </p:nvPr>
        </p:nvSpPr>
        <p:spPr>
          <a:xfrm>
            <a:off x="9317190" y="1005839"/>
            <a:ext cx="2864756" cy="406267"/>
          </a:xfrm>
          <a:prstGeom prst="rect">
            <a:avLst/>
          </a:prstGeom>
        </p:spPr>
        <p:txBody>
          <a:bodyPr lIns="91439" tIns="91439" rIns="91439" bIns="91439" anchor="ctr">
            <a:normAutofit/>
          </a:bodyPr>
          <a:lstStyle/>
          <a:p>
            <a:pPr marL="0" indent="0">
              <a:buClrTx/>
              <a:buSzTx/>
              <a:buFontTx/>
              <a:buNone/>
              <a:defRPr sz="2000">
                <a:solidFill>
                  <a:srgbClr val="FFFFFF"/>
                </a:solidFill>
              </a:defRPr>
            </a:pPr>
            <a:endParaRPr/>
          </a:p>
        </p:txBody>
      </p:sp>
      <p:pic>
        <p:nvPicPr>
          <p:cNvPr id="237" name="Picture 24" descr="Picture 24"/>
          <p:cNvPicPr>
            <a:picLocks noChangeAspect="1"/>
          </p:cNvPicPr>
          <p:nvPr/>
        </p:nvPicPr>
        <p:blipFill>
          <a:blip r:embed="rId2"/>
          <a:stretch>
            <a:fillRect/>
          </a:stretch>
        </p:blipFill>
        <p:spPr>
          <a:xfrm>
            <a:off x="407603" y="441571"/>
            <a:ext cx="1093662" cy="265177"/>
          </a:xfrm>
          <a:prstGeom prst="rect">
            <a:avLst/>
          </a:prstGeom>
          <a:ln w="12700">
            <a:miter lim="400000"/>
          </a:ln>
        </p:spPr>
      </p:pic>
      <p:sp>
        <p:nvSpPr>
          <p:cNvPr id="2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762735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7" y="274320"/>
            <a:ext cx="11430000" cy="539496"/>
          </a:xfrm>
        </p:spPr>
        <p:txBody>
          <a:bodyPr/>
          <a:lstStyle>
            <a:lvl1pPr>
              <a:lnSpc>
                <a:spcPct val="90000"/>
              </a:lnSpc>
              <a:defRPr sz="3200"/>
            </a:lvl1pPr>
          </a:lstStyle>
          <a:p>
            <a:r>
              <a:rPr lang="en-US"/>
              <a:t>Click to edit Master title style</a:t>
            </a:r>
            <a:endParaRPr lang="en-US" dirty="0"/>
          </a:p>
        </p:txBody>
      </p:sp>
      <p:sp>
        <p:nvSpPr>
          <p:cNvPr id="3" name="Content Placeholder 2"/>
          <p:cNvSpPr>
            <a:spLocks noGrp="1"/>
          </p:cNvSpPr>
          <p:nvPr>
            <p:ph idx="1"/>
          </p:nvPr>
        </p:nvSpPr>
        <p:spPr>
          <a:xfrm>
            <a:off x="448055" y="1653735"/>
            <a:ext cx="11430000" cy="4047778"/>
          </a:xfrm>
        </p:spPr>
        <p:txBody>
          <a:bodyPr/>
          <a:lstStyle>
            <a:lvl1pPr marL="288925" indent="-288925">
              <a:spcBef>
                <a:spcPts val="1800"/>
              </a:spcBef>
              <a:buClr>
                <a:schemeClr val="tx1"/>
              </a:buClr>
              <a:buSzPct val="90000"/>
              <a:buFont typeface="Century Gothic" panose="020B0502020202020204" pitchFamily="34" charset="0"/>
              <a:buChar char="•"/>
              <a:defRPr lang="en-US" sz="2800" kern="1200" dirty="0">
                <a:solidFill>
                  <a:schemeClr val="tx1"/>
                </a:solidFill>
                <a:latin typeface="Century Gothic" panose="020B0502020202020204" pitchFamily="34" charset="0"/>
                <a:ea typeface="+mn-ea"/>
                <a:cs typeface="+mn-cs"/>
              </a:defRPr>
            </a:lvl1pPr>
            <a:lvl2pPr marL="687388" indent="-288925">
              <a:buClr>
                <a:schemeClr val="tx1"/>
              </a:buClr>
              <a:buSzPct val="90000"/>
              <a:buFont typeface="Century Gothic" panose="020B0502020202020204" pitchFamily="34" charset="0"/>
              <a:buChar char="–"/>
              <a:defRPr>
                <a:latin typeface="+mn-lt"/>
                <a:cs typeface="Arial" panose="020B0604020202020204" pitchFamily="34" charset="0"/>
              </a:defRPr>
            </a:lvl2pPr>
            <a:lvl3pPr marL="1031875" indent="-288925">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7458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r="-401" b="-1"/>
          <a:stretch/>
        </p:blipFill>
        <p:spPr>
          <a:xfrm>
            <a:off x="6095998" y="1078992"/>
            <a:ext cx="5535025"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userDrawn="1"/>
        </p:nvSpPr>
        <p:spPr>
          <a:xfrm>
            <a:off x="274320" y="1078992"/>
            <a:ext cx="5821680"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768" y="1352479"/>
            <a:ext cx="5413469" cy="1100789"/>
          </a:xfrm>
        </p:spPr>
        <p:txBody>
          <a:bodyPr/>
          <a:lstStyle/>
          <a:p>
            <a:r>
              <a:rPr lang="en-US"/>
              <a:t>Click to edit Master title style</a:t>
            </a:r>
            <a:endParaRPr lang="en-US" dirty="0"/>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217" y="2891883"/>
            <a:ext cx="5431021" cy="2252546"/>
          </a:xfrm>
        </p:spPr>
        <p:txBody>
          <a:bodyPr/>
          <a:lstStyle>
            <a:lvl1pPr marL="287338" indent="-287338">
              <a:buClr>
                <a:schemeClr val="tx1"/>
              </a:buClr>
              <a:buFont typeface="Century Gothic" panose="020B0502020202020204" pitchFamily="34" charset="0"/>
              <a:buChar char="•"/>
              <a:defRPr sz="2000">
                <a:latin typeface="Century Gothic" panose="020B0502020202020204" pitchFamily="34" charset="0"/>
              </a:defRPr>
            </a:lvl1pPr>
            <a:lvl2pPr marL="688975" indent="-285750">
              <a:buClr>
                <a:schemeClr val="tx1"/>
              </a:buClr>
              <a:buFont typeface="Century Gothic" panose="020B0502020202020204" pitchFamily="34" charset="0"/>
              <a:buChar char="–"/>
              <a:defRPr sz="1800">
                <a:latin typeface="Century Gothic" panose="020B0502020202020204" pitchFamily="34" charset="0"/>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userDrawn="1"/>
        </p:nvPicPr>
        <p:blipFill>
          <a:blip r:embed="rId3"/>
          <a:stretch>
            <a:fillRect/>
          </a:stretch>
        </p:blipFill>
        <p:spPr>
          <a:xfrm>
            <a:off x="413129" y="456244"/>
            <a:ext cx="1088136"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751671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5135" y="1444753"/>
            <a:ext cx="5507832" cy="4203944"/>
          </a:xfrm>
        </p:spPr>
        <p:txBody>
          <a:bodyPr/>
          <a:lstStyle>
            <a:lvl1pPr marL="230188" indent="-23018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241493" y="1444753"/>
            <a:ext cx="5504688" cy="4203944"/>
          </a:xfrm>
        </p:spPr>
        <p:txBody>
          <a:bodyPr/>
          <a:lstStyle>
            <a:lvl1pPr marL="287338" indent="-28733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baseline="0">
                <a:latin typeface="Century Gothic" panose="020B0502020202020204" pitchFamily="34" charset="0"/>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2605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65135" y="1444752"/>
            <a:ext cx="5507832"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65135" y="2275467"/>
            <a:ext cx="5507832" cy="3373229"/>
          </a:xfrm>
        </p:spPr>
        <p:txBody>
          <a:bodyPr/>
          <a:lstStyle>
            <a:lvl1pPr marL="230188" indent="-23018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41493" y="1444752"/>
            <a:ext cx="5504688"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1493" y="2275467"/>
            <a:ext cx="5504688" cy="3373229"/>
          </a:xfrm>
        </p:spPr>
        <p:txBody>
          <a:bodyPr/>
          <a:lstStyle>
            <a:lvl1pPr marL="287338" indent="-28733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baseline="0">
                <a:latin typeface="Century Gothic" panose="020B0502020202020204" pitchFamily="34" charset="0"/>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08993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425236" cy="535531"/>
          </a:xfrm>
        </p:spPr>
        <p:txBody>
          <a:bodyPr/>
          <a:lstStyle>
            <a:lvl1pPr>
              <a:lnSpc>
                <a:spcPct val="90000"/>
              </a:lnSpc>
              <a:defRPr sz="3200" baseline="0"/>
            </a:lvl1pPr>
          </a:lstStyle>
          <a:p>
            <a:r>
              <a:rPr lang="en-US"/>
              <a:t>Click to edit Master title style</a:t>
            </a:r>
            <a:endParaRPr lang="en-US" dirty="0"/>
          </a:p>
        </p:txBody>
      </p:sp>
    </p:spTree>
    <p:extLst>
      <p:ext uri="{BB962C8B-B14F-4D97-AF65-F5344CB8AC3E}">
        <p14:creationId xmlns:p14="http://schemas.microsoft.com/office/powerpoint/2010/main" val="298758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Side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577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vl1pPr>
          </a:lstStyle>
          <a:p>
            <a:r>
              <a:rPr lang="en-US"/>
              <a:t>Click to edit Master title style</a:t>
            </a:r>
            <a:endParaRPr lang="en-US" dirty="0"/>
          </a:p>
        </p:txBody>
      </p:sp>
      <p:sp>
        <p:nvSpPr>
          <p:cNvPr id="3" name="Text Placeholder 2"/>
          <p:cNvSpPr>
            <a:spLocks noGrp="1"/>
          </p:cNvSpPr>
          <p:nvPr>
            <p:ph type="body" idx="1"/>
          </p:nvPr>
        </p:nvSpPr>
        <p:spPr>
          <a:xfrm>
            <a:off x="536696" y="1387602"/>
            <a:ext cx="5486400"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6696" y="2208792"/>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vl1pPr>
            <a:lvl2pPr marL="514350" indent="-225425">
              <a:lnSpc>
                <a:spcPct val="90000"/>
              </a:lnSpc>
              <a:buClr>
                <a:schemeClr val="tx1"/>
              </a:buClr>
              <a:buSzPct val="90000"/>
              <a:buFont typeface="Century Gothic" panose="020B0502020202020204" pitchFamily="34" charset="0"/>
              <a:buChar char="–"/>
              <a:defRPr sz="1600" baseline="0"/>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384682" y="1387602"/>
            <a:ext cx="5486400"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4682" y="2213184"/>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86100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vl1pPr>
          </a:lstStyle>
          <a:p>
            <a:r>
              <a:rPr lang="en-US"/>
              <a:t>Click to edit Master title style</a:t>
            </a:r>
            <a:endParaRPr lang="en-US" dirty="0"/>
          </a:p>
        </p:txBody>
      </p:sp>
      <p:sp>
        <p:nvSpPr>
          <p:cNvPr id="3" name="Text Placeholder 2"/>
          <p:cNvSpPr>
            <a:spLocks noGrp="1"/>
          </p:cNvSpPr>
          <p:nvPr>
            <p:ph type="body" idx="1"/>
          </p:nvPr>
        </p:nvSpPr>
        <p:spPr>
          <a:xfrm>
            <a:off x="536696" y="1387602"/>
            <a:ext cx="3610478"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6696" y="2208792"/>
            <a:ext cx="3610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vl1pPr>
            <a:lvl2pPr marL="514350" indent="-225425">
              <a:lnSpc>
                <a:spcPct val="90000"/>
              </a:lnSpc>
              <a:buClr>
                <a:schemeClr val="tx1"/>
              </a:buClr>
              <a:buSzPct val="90000"/>
              <a:buFont typeface="Century Gothic" panose="020B0502020202020204" pitchFamily="34" charset="0"/>
              <a:buChar char="–"/>
              <a:defRPr sz="1600" baseline="0"/>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393659"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393659"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8562"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8562"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990490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29768" y="274320"/>
            <a:ext cx="11430000" cy="535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1614" y="1650029"/>
            <a:ext cx="11419468"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12" name="Rectangle 11">
            <a:extLst>
              <a:ext uri="{FF2B5EF4-FFF2-40B4-BE49-F238E27FC236}">
                <a16:creationId xmlns:a16="http://schemas.microsoft.com/office/drawing/2014/main" id="{4D3B0D07-6BED-A646-84B4-4749F06D6579}"/>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userDrawn="1"/>
        </p:nvSpPr>
        <p:spPr bwMode="auto">
          <a:xfrm flipH="1">
            <a:off x="-4391" y="6616607"/>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9" name="Picture 8">
            <a:extLst>
              <a:ext uri="{FF2B5EF4-FFF2-40B4-BE49-F238E27FC236}">
                <a16:creationId xmlns:a16="http://schemas.microsoft.com/office/drawing/2014/main" id="{49AC3F58-DA01-43AC-9BFD-B0FCF242EE72}"/>
              </a:ext>
            </a:extLst>
          </p:cNvPr>
          <p:cNvPicPr>
            <a:picLocks noChangeAspect="1"/>
          </p:cNvPicPr>
          <p:nvPr userDrawn="1"/>
        </p:nvPicPr>
        <p:blipFill>
          <a:blip r:embed="rId19"/>
          <a:stretch>
            <a:fillRect/>
          </a:stretch>
        </p:blipFill>
        <p:spPr>
          <a:xfrm>
            <a:off x="413129" y="6477000"/>
            <a:ext cx="1088136" cy="261860"/>
          </a:xfrm>
          <a:prstGeom prst="rect">
            <a:avLst/>
          </a:prstGeom>
        </p:spPr>
      </p:pic>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Open slide master to edit</a:t>
            </a:r>
          </a:p>
        </p:txBody>
      </p:sp>
    </p:spTree>
    <p:extLst>
      <p:ext uri="{BB962C8B-B14F-4D97-AF65-F5344CB8AC3E}">
        <p14:creationId xmlns:p14="http://schemas.microsoft.com/office/powerpoint/2010/main" val="2725756759"/>
      </p:ext>
    </p:extLst>
  </p:cSld>
  <p:clrMap bg1="lt1" tx1="dk1" bg2="lt2" tx2="dk2" accent1="accent1" accent2="accent2" accent3="accent3" accent4="accent4" accent5="accent5" accent6="accent6" hlink="hlink" folHlink="folHlink"/>
  <p:sldLayoutIdLst>
    <p:sldLayoutId id="2147483671" r:id="rId1"/>
    <p:sldLayoutId id="2147483732" r:id="rId2"/>
    <p:sldLayoutId id="2147483716" r:id="rId3"/>
    <p:sldLayoutId id="2147483663" r:id="rId4"/>
    <p:sldLayoutId id="2147483758" r:id="rId5"/>
    <p:sldLayoutId id="2147483736" r:id="rId6"/>
    <p:sldLayoutId id="2147483759" r:id="rId7"/>
    <p:sldLayoutId id="2147483685" r:id="rId8"/>
    <p:sldLayoutId id="2147483757" r:id="rId9"/>
    <p:sldLayoutId id="2147483667" r:id="rId10"/>
    <p:sldLayoutId id="2147483725" r:id="rId11"/>
    <p:sldLayoutId id="2147483756" r:id="rId12"/>
    <p:sldLayoutId id="2147483678" r:id="rId13"/>
    <p:sldLayoutId id="2147483760" r:id="rId14"/>
    <p:sldLayoutId id="2147483761" r:id="rId15"/>
    <p:sldLayoutId id="2147483762" r:id="rId16"/>
    <p:sldLayoutId id="2147483763" r:id="rId17"/>
  </p:sldLayoutIdLst>
  <p:txStyles>
    <p:titleStyle>
      <a:lvl1pPr algn="l" rtl="0" eaLnBrk="1" fontAlgn="base" hangingPunct="1">
        <a:lnSpc>
          <a:spcPct val="90000"/>
        </a:lnSpc>
        <a:spcBef>
          <a:spcPct val="0"/>
        </a:spcBef>
        <a:spcAft>
          <a:spcPct val="0"/>
        </a:spcAft>
        <a:defRPr sz="3200"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8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8DC9D-14B1-D241-BC45-B8EA7FAAFB45}"/>
              </a:ext>
            </a:extLst>
          </p:cNvPr>
          <p:cNvSpPr>
            <a:spLocks noGrp="1"/>
          </p:cNvSpPr>
          <p:nvPr>
            <p:ph type="ctrTitle"/>
          </p:nvPr>
        </p:nvSpPr>
        <p:spPr>
          <a:xfrm>
            <a:off x="428736" y="1388962"/>
            <a:ext cx="9458976" cy="1865126"/>
          </a:xfrm>
        </p:spPr>
        <p:txBody>
          <a:bodyPr/>
          <a:lstStyle/>
          <a:p>
            <a:r>
              <a:rPr lang="en-US" dirty="0"/>
              <a:t>Toward Performance Portable Programming for Heterogeneous Systems on a Chip: A Case Study with Qualcomm Snapdragon SoC</a:t>
            </a:r>
          </a:p>
        </p:txBody>
      </p:sp>
      <p:sp>
        <p:nvSpPr>
          <p:cNvPr id="3" name="Subtitle 2">
            <a:extLst>
              <a:ext uri="{FF2B5EF4-FFF2-40B4-BE49-F238E27FC236}">
                <a16:creationId xmlns:a16="http://schemas.microsoft.com/office/drawing/2014/main" id="{A089D85C-1FC1-0F42-8827-0AD2D72FE8BA}"/>
              </a:ext>
            </a:extLst>
          </p:cNvPr>
          <p:cNvSpPr>
            <a:spLocks noGrp="1"/>
          </p:cNvSpPr>
          <p:nvPr>
            <p:ph type="subTitle" idx="1"/>
          </p:nvPr>
        </p:nvSpPr>
        <p:spPr>
          <a:xfrm>
            <a:off x="428736" y="3254088"/>
            <a:ext cx="6120920" cy="2028101"/>
          </a:xfrm>
        </p:spPr>
        <p:txBody>
          <a:bodyPr/>
          <a:lstStyle/>
          <a:p>
            <a:r>
              <a:rPr lang="en-US" dirty="0"/>
              <a:t>Anthony Cabrera, Seth </a:t>
            </a:r>
            <a:r>
              <a:rPr lang="en-US" dirty="0" err="1"/>
              <a:t>Hitefield</a:t>
            </a:r>
            <a:r>
              <a:rPr lang="en-US" dirty="0"/>
              <a:t>, </a:t>
            </a:r>
            <a:r>
              <a:rPr lang="en-US" dirty="0" err="1"/>
              <a:t>Jungwon</a:t>
            </a:r>
            <a:r>
              <a:rPr lang="en-US" dirty="0"/>
              <a:t> Kim, </a:t>
            </a:r>
            <a:r>
              <a:rPr lang="en-US" b="1" dirty="0" err="1"/>
              <a:t>Seyong</a:t>
            </a:r>
            <a:r>
              <a:rPr lang="en-US" b="1" dirty="0"/>
              <a:t> Lee</a:t>
            </a:r>
            <a:r>
              <a:rPr lang="en-US" dirty="0"/>
              <a:t>, </a:t>
            </a:r>
            <a:r>
              <a:rPr lang="en-US" dirty="0" err="1"/>
              <a:t>Narasinga</a:t>
            </a:r>
            <a:r>
              <a:rPr lang="en-US" dirty="0"/>
              <a:t> Rao </a:t>
            </a:r>
            <a:r>
              <a:rPr lang="en-US" dirty="0" err="1"/>
              <a:t>Miniskar</a:t>
            </a:r>
            <a:r>
              <a:rPr lang="en-US" dirty="0"/>
              <a:t>, and Jeffrey S. Vetter </a:t>
            </a:r>
          </a:p>
          <a:p>
            <a:r>
              <a:rPr lang="en-US" dirty="0"/>
              <a:t>Oak Ridge National Laboratory</a:t>
            </a:r>
          </a:p>
          <a:p>
            <a:r>
              <a:rPr lang="en-US" dirty="0"/>
              <a:t>September 20, 2021 @ IEEE HPEC’21</a:t>
            </a:r>
          </a:p>
        </p:txBody>
      </p:sp>
    </p:spTree>
    <p:extLst>
      <p:ext uri="{BB962C8B-B14F-4D97-AF65-F5344CB8AC3E}">
        <p14:creationId xmlns:p14="http://schemas.microsoft.com/office/powerpoint/2010/main" val="125676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0742-FD23-C64C-8620-0CB1AF1A297B}"/>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75EDADDD-D0C1-844D-9E6C-271D9F1ECB1A}"/>
              </a:ext>
            </a:extLst>
          </p:cNvPr>
          <p:cNvSpPr>
            <a:spLocks noGrp="1"/>
          </p:cNvSpPr>
          <p:nvPr>
            <p:ph idx="1"/>
          </p:nvPr>
        </p:nvSpPr>
        <p:spPr/>
        <p:txBody>
          <a:bodyPr/>
          <a:lstStyle/>
          <a:p>
            <a:r>
              <a:rPr lang="en-US" sz="1800" dirty="0"/>
              <a:t>This research used resources of the Experimental Computing Laboratory and the Oak Ridge Leadership Computing Facility at Oak Ridge National Laboratory, which are supported by the US Department of Energy's Office of Science of under contract no. DE-AC05-00OR22725.</a:t>
            </a:r>
          </a:p>
          <a:p>
            <a:r>
              <a:rPr lang="en-US" sz="1800" dirty="0"/>
              <a:t>This research was supported by (1) the Defense Advanced Research Projects Agency's Microsystems Technology Office, Domain-Specific System-on-Chip Program and (2) DOE Office of Science, Office of Advanced Scientific Computing Research, Scientific Discovery through Advanced Computing program.</a:t>
            </a:r>
          </a:p>
          <a:p>
            <a:r>
              <a:rPr lang="en-US" sz="1800" dirty="0"/>
              <a:t>This manuscript has been authored by UT-Battelle, LLC, under contract DE-AC05-00OR22725 with the US Department of Energy (DOE). The US government retains and the publisher, by accepting the article for publication, acknowledges that the US government retains a nonexclusive, paid-up, irrevocable, worldwide license to publish or reproduce the published form of this manuscript, or allow others to do so, for US government purposes. DOE will provide public access to these results of federally sponsored research in accordance with the DOE Public Access Plan (https://</a:t>
            </a:r>
            <a:r>
              <a:rPr lang="en-US" sz="1800" dirty="0" err="1"/>
              <a:t>energy.gov</a:t>
            </a:r>
            <a:r>
              <a:rPr lang="en-US" sz="1800" dirty="0"/>
              <a:t>/downloads/doe-public-access-plan).</a:t>
            </a:r>
          </a:p>
        </p:txBody>
      </p:sp>
    </p:spTree>
    <p:extLst>
      <p:ext uri="{BB962C8B-B14F-4D97-AF65-F5344CB8AC3E}">
        <p14:creationId xmlns:p14="http://schemas.microsoft.com/office/powerpoint/2010/main" val="2940277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Heterogeneity in HPC"/>
          <p:cNvSpPr txBox="1">
            <a:spLocks noGrp="1"/>
          </p:cNvSpPr>
          <p:nvPr>
            <p:ph type="title"/>
          </p:nvPr>
        </p:nvSpPr>
        <p:spPr>
          <a:xfrm>
            <a:off x="1773669" y="365857"/>
            <a:ext cx="10418331" cy="374846"/>
          </a:xfrm>
          <a:prstGeom prst="rect">
            <a:avLst/>
          </a:prstGeom>
        </p:spPr>
        <p:txBody>
          <a:bodyPr/>
          <a:lstStyle>
            <a:lvl1pPr defTabSz="777240">
              <a:defRPr sz="2040"/>
            </a:lvl1pPr>
          </a:lstStyle>
          <a:p>
            <a:r>
              <a:rPr dirty="0"/>
              <a:t>Heterogeneity in H</a:t>
            </a:r>
            <a:r>
              <a:rPr lang="en-US" dirty="0"/>
              <a:t>igh </a:t>
            </a:r>
            <a:r>
              <a:rPr dirty="0"/>
              <a:t>P</a:t>
            </a:r>
            <a:r>
              <a:rPr lang="en-US" dirty="0"/>
              <a:t>erformance </a:t>
            </a:r>
            <a:r>
              <a:rPr dirty="0"/>
              <a:t>C</a:t>
            </a:r>
            <a:r>
              <a:rPr lang="en-US" dirty="0"/>
              <a:t>omputing</a:t>
            </a:r>
            <a:endParaRPr dirty="0"/>
          </a:p>
        </p:txBody>
      </p:sp>
      <p:sp>
        <p:nvSpPr>
          <p:cNvPr id="274" name="Text Placeholder 4"/>
          <p:cNvSpPr>
            <a:spLocks noGrp="1"/>
          </p:cNvSpPr>
          <p:nvPr>
            <p:ph type="body" sz="quarter" idx="15"/>
          </p:nvPr>
        </p:nvSpPr>
        <p:spPr>
          <a:xfrm>
            <a:off x="6305766" y="920495"/>
            <a:ext cx="2864756" cy="53046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defTabSz="786384">
              <a:spcBef>
                <a:spcPts val="1200"/>
              </a:spcBef>
              <a:buClrTx/>
              <a:buSzTx/>
              <a:buFontTx/>
              <a:buNone/>
              <a:defRPr sz="2236">
                <a:solidFill>
                  <a:srgbClr val="FFFFFF"/>
                </a:solidFill>
              </a:defRPr>
            </a:lvl1pPr>
          </a:lstStyle>
          <a:p>
            <a:r>
              <a:rPr lang="en-US" dirty="0"/>
              <a:t>Frontier (2021)</a:t>
            </a:r>
          </a:p>
        </p:txBody>
      </p:sp>
      <p:sp>
        <p:nvSpPr>
          <p:cNvPr id="270" name="Titan (2013)"/>
          <p:cNvSpPr txBox="1">
            <a:spLocks noGrp="1"/>
          </p:cNvSpPr>
          <p:nvPr>
            <p:ph type="body" sz="quarter" idx="1"/>
          </p:nvPr>
        </p:nvSpPr>
        <p:spPr>
          <a:xfrm>
            <a:off x="274319" y="920495"/>
            <a:ext cx="2861459" cy="530468"/>
          </a:xfrm>
          <a:prstGeom prst="rect">
            <a:avLst/>
          </a:prstGeom>
        </p:spPr>
        <p:txBody>
          <a:bodyPr/>
          <a:lstStyle>
            <a:lvl1pPr defTabSz="786384">
              <a:spcBef>
                <a:spcPts val="1200"/>
              </a:spcBef>
              <a:defRPr sz="2236"/>
            </a:lvl1pPr>
          </a:lstStyle>
          <a:p>
            <a:r>
              <a:rPr dirty="0"/>
              <a:t>Titan (201</a:t>
            </a:r>
            <a:r>
              <a:rPr lang="en-US" dirty="0"/>
              <a:t>2</a:t>
            </a:r>
            <a:r>
              <a:rPr dirty="0"/>
              <a:t>)</a:t>
            </a:r>
          </a:p>
        </p:txBody>
      </p:sp>
      <p:sp>
        <p:nvSpPr>
          <p:cNvPr id="271" name="Text Placeholder 4"/>
          <p:cNvSpPr>
            <a:spLocks noGrp="1"/>
          </p:cNvSpPr>
          <p:nvPr>
            <p:ph type="body" sz="quarter" idx="13"/>
          </p:nvPr>
        </p:nvSpPr>
        <p:spPr>
          <a:xfrm>
            <a:off x="3288608" y="920495"/>
            <a:ext cx="2874809" cy="53046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defTabSz="786384">
              <a:spcBef>
                <a:spcPts val="1200"/>
              </a:spcBef>
              <a:buClrTx/>
              <a:buSzTx/>
              <a:buFontTx/>
              <a:buNone/>
              <a:defRPr sz="2236">
                <a:solidFill>
                  <a:srgbClr val="FFFFFF"/>
                </a:solidFill>
              </a:defRPr>
            </a:lvl1pPr>
          </a:lstStyle>
          <a:p>
            <a:r>
              <a:t>Summit (2018)</a:t>
            </a:r>
          </a:p>
        </p:txBody>
      </p:sp>
      <p:sp>
        <p:nvSpPr>
          <p:cNvPr id="275" name="CPU…"/>
          <p:cNvSpPr txBox="1"/>
          <p:nvPr/>
        </p:nvSpPr>
        <p:spPr>
          <a:xfrm>
            <a:off x="3528050" y="1645823"/>
            <a:ext cx="2555554" cy="2580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80473" indent="-180473">
              <a:buSzPct val="100000"/>
              <a:buChar char="•"/>
              <a:defRPr sz="2300"/>
            </a:pPr>
            <a:r>
              <a:t>CPU </a:t>
            </a:r>
          </a:p>
          <a:p>
            <a:pPr marL="561473" lvl="1" indent="-180473">
              <a:buSzPct val="100000"/>
              <a:buChar char="•"/>
              <a:defRPr sz="2300"/>
            </a:pPr>
            <a:r>
              <a:t>IBM Power9</a:t>
            </a:r>
          </a:p>
          <a:p>
            <a:pPr marL="180473" indent="-180473">
              <a:buSzPct val="100000"/>
              <a:buChar char="•"/>
              <a:defRPr sz="2300"/>
            </a:pPr>
            <a:r>
              <a:t>Accelerator</a:t>
            </a:r>
          </a:p>
          <a:p>
            <a:pPr marL="561473" lvl="1" indent="-180473">
              <a:buSzPct val="100000"/>
              <a:buChar char="•"/>
              <a:defRPr sz="2300"/>
            </a:pPr>
            <a:r>
              <a:t>Nvidia Volta</a:t>
            </a:r>
          </a:p>
          <a:p>
            <a:pPr marL="180473" indent="-180473">
              <a:buSzPct val="100000"/>
              <a:buChar char="•"/>
              <a:defRPr sz="2300"/>
            </a:pPr>
            <a:r>
              <a:t>Vendor</a:t>
            </a:r>
          </a:p>
          <a:p>
            <a:pPr marL="561473" lvl="1" indent="-180473">
              <a:buSzPct val="100000"/>
              <a:buChar char="•"/>
              <a:defRPr sz="2300"/>
            </a:pPr>
            <a:r>
              <a:t>IBM</a:t>
            </a:r>
          </a:p>
        </p:txBody>
      </p:sp>
      <p:sp>
        <p:nvSpPr>
          <p:cNvPr id="277" name="CPU…"/>
          <p:cNvSpPr txBox="1"/>
          <p:nvPr/>
        </p:nvSpPr>
        <p:spPr>
          <a:xfrm>
            <a:off x="6460367" y="1645823"/>
            <a:ext cx="2555554" cy="293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80473" indent="-180473">
              <a:buSzPct val="100000"/>
              <a:buChar char="•"/>
              <a:defRPr sz="2300"/>
            </a:pPr>
            <a:r>
              <a:t>CPU </a:t>
            </a:r>
          </a:p>
          <a:p>
            <a:pPr marL="561473" lvl="1" indent="-180473">
              <a:buSzPct val="100000"/>
              <a:buChar char="•"/>
              <a:defRPr sz="2300"/>
            </a:pPr>
            <a:r>
              <a:t>AMD EPYC</a:t>
            </a:r>
          </a:p>
          <a:p>
            <a:pPr marL="180473" indent="-180473">
              <a:buSzPct val="100000"/>
              <a:buChar char="•"/>
              <a:defRPr sz="2300"/>
            </a:pPr>
            <a:r>
              <a:t>Accelerator</a:t>
            </a:r>
          </a:p>
          <a:p>
            <a:pPr marL="561473" lvl="1" indent="-180473">
              <a:buSzPct val="100000"/>
              <a:buChar char="•"/>
              <a:defRPr sz="2300"/>
            </a:pPr>
            <a:r>
              <a:t>AMD Radeon</a:t>
            </a:r>
          </a:p>
          <a:p>
            <a:pPr marL="180473" indent="-180473">
              <a:buSzPct val="100000"/>
              <a:buChar char="•"/>
              <a:defRPr sz="2300"/>
            </a:pPr>
            <a:r>
              <a:t>Vendor</a:t>
            </a:r>
          </a:p>
          <a:p>
            <a:pPr marL="561473" lvl="1" indent="-180473">
              <a:buSzPct val="100000"/>
              <a:buChar char="•"/>
              <a:defRPr sz="2300"/>
            </a:pPr>
            <a:r>
              <a:t>Cray</a:t>
            </a:r>
          </a:p>
        </p:txBody>
      </p:sp>
      <p:sp>
        <p:nvSpPr>
          <p:cNvPr id="278" name="CPU…"/>
          <p:cNvSpPr txBox="1"/>
          <p:nvPr/>
        </p:nvSpPr>
        <p:spPr>
          <a:xfrm>
            <a:off x="427271" y="1711198"/>
            <a:ext cx="2555554" cy="293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80473" indent="-180473">
              <a:buSzPct val="100000"/>
              <a:buChar char="•"/>
              <a:defRPr sz="2300"/>
            </a:pPr>
            <a:r>
              <a:t>CPU </a:t>
            </a:r>
          </a:p>
          <a:p>
            <a:pPr marL="561473" lvl="1" indent="-180473">
              <a:buSzPct val="100000"/>
              <a:buChar char="•"/>
              <a:defRPr sz="2300"/>
            </a:pPr>
            <a:r>
              <a:t>AMD Opteron</a:t>
            </a:r>
          </a:p>
          <a:p>
            <a:pPr marL="180473" indent="-180473">
              <a:buSzPct val="100000"/>
              <a:buChar char="•"/>
              <a:defRPr sz="2300"/>
            </a:pPr>
            <a:r>
              <a:t>Accelerator</a:t>
            </a:r>
          </a:p>
          <a:p>
            <a:pPr marL="561473" lvl="1" indent="-180473">
              <a:buSzPct val="100000"/>
              <a:buChar char="•"/>
              <a:defRPr sz="2300"/>
            </a:pPr>
            <a:r>
              <a:t>Nvidia Tesla</a:t>
            </a:r>
          </a:p>
          <a:p>
            <a:pPr marL="180473" indent="-180473">
              <a:buSzPct val="100000"/>
              <a:buChar char="•"/>
              <a:defRPr sz="2300"/>
            </a:pPr>
            <a:r>
              <a:t>Vendor</a:t>
            </a:r>
          </a:p>
          <a:p>
            <a:pPr marL="561473" lvl="1" indent="-180473">
              <a:buSzPct val="100000"/>
              <a:buChar char="•"/>
              <a:defRPr sz="2300"/>
            </a:pPr>
            <a:r>
              <a:t>Cray</a:t>
            </a:r>
          </a:p>
        </p:txBody>
      </p:sp>
      <p:pic>
        <p:nvPicPr>
          <p:cNvPr id="280" name="summit.jpg" descr="summit.jpg"/>
          <p:cNvPicPr>
            <a:picLocks noChangeAspect="1"/>
          </p:cNvPicPr>
          <p:nvPr/>
        </p:nvPicPr>
        <p:blipFill>
          <a:blip r:embed="rId3"/>
          <a:stretch>
            <a:fillRect/>
          </a:stretch>
        </p:blipFill>
        <p:spPr>
          <a:xfrm>
            <a:off x="3266607" y="4326831"/>
            <a:ext cx="2828677" cy="1818435"/>
          </a:xfrm>
          <a:prstGeom prst="rect">
            <a:avLst/>
          </a:prstGeom>
          <a:ln w="12700">
            <a:miter lim="400000"/>
          </a:ln>
        </p:spPr>
      </p:pic>
      <p:pic>
        <p:nvPicPr>
          <p:cNvPr id="281" name="Titan.jpeg" descr="Titan.jpeg"/>
          <p:cNvPicPr>
            <a:picLocks noChangeAspect="1"/>
          </p:cNvPicPr>
          <p:nvPr/>
        </p:nvPicPr>
        <p:blipFill>
          <a:blip r:embed="rId4"/>
          <a:stretch>
            <a:fillRect/>
          </a:stretch>
        </p:blipFill>
        <p:spPr>
          <a:xfrm>
            <a:off x="351104" y="4326831"/>
            <a:ext cx="2707888" cy="1818435"/>
          </a:xfrm>
          <a:prstGeom prst="rect">
            <a:avLst/>
          </a:prstGeom>
          <a:ln w="12700">
            <a:miter lim="400000"/>
          </a:ln>
        </p:spPr>
      </p:pic>
      <p:pic>
        <p:nvPicPr>
          <p:cNvPr id="282" name="frontier.png" descr="frontier.png"/>
          <p:cNvPicPr>
            <a:picLocks noChangeAspect="1"/>
          </p:cNvPicPr>
          <p:nvPr/>
        </p:nvPicPr>
        <p:blipFill>
          <a:blip r:embed="rId5"/>
          <a:stretch>
            <a:fillRect/>
          </a:stretch>
        </p:blipFill>
        <p:spPr>
          <a:xfrm>
            <a:off x="6313325" y="4677122"/>
            <a:ext cx="2707887" cy="1175271"/>
          </a:xfrm>
          <a:prstGeom prst="rect">
            <a:avLst/>
          </a:prstGeom>
          <a:ln w="12700">
            <a:miter lim="400000"/>
          </a:ln>
        </p:spPr>
      </p:pic>
      <p:sp>
        <p:nvSpPr>
          <p:cNvPr id="17" name="Text Placeholder 4">
            <a:extLst>
              <a:ext uri="{FF2B5EF4-FFF2-40B4-BE49-F238E27FC236}">
                <a16:creationId xmlns:a16="http://schemas.microsoft.com/office/drawing/2014/main" id="{BE886848-170D-374A-8DAF-36C9AF9A7B18}"/>
              </a:ext>
            </a:extLst>
          </p:cNvPr>
          <p:cNvSpPr>
            <a:spLocks noGrp="1"/>
          </p:cNvSpPr>
          <p:nvPr>
            <p:ph type="body" sz="quarter" idx="14"/>
          </p:nvPr>
        </p:nvSpPr>
        <p:spPr>
          <a:xfrm>
            <a:off x="9312183" y="908303"/>
            <a:ext cx="2864756" cy="53046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defTabSz="786384">
              <a:spcBef>
                <a:spcPts val="1200"/>
              </a:spcBef>
              <a:buClrTx/>
              <a:buSzTx/>
              <a:buFontTx/>
              <a:buNone/>
              <a:defRPr sz="2236">
                <a:solidFill>
                  <a:srgbClr val="FFFFFF"/>
                </a:solidFill>
              </a:defRPr>
            </a:lvl1pPr>
          </a:lstStyle>
          <a:p>
            <a:r>
              <a:rPr dirty="0"/>
              <a:t>Aurora (202</a:t>
            </a:r>
            <a:r>
              <a:rPr lang="en-US" dirty="0"/>
              <a:t>2</a:t>
            </a:r>
            <a:r>
              <a:rPr dirty="0"/>
              <a:t>)</a:t>
            </a:r>
          </a:p>
        </p:txBody>
      </p:sp>
      <p:sp>
        <p:nvSpPr>
          <p:cNvPr id="18" name="CPU…">
            <a:extLst>
              <a:ext uri="{FF2B5EF4-FFF2-40B4-BE49-F238E27FC236}">
                <a16:creationId xmlns:a16="http://schemas.microsoft.com/office/drawing/2014/main" id="{492B9616-78EA-174E-AFCF-35F0B4BB21D5}"/>
              </a:ext>
            </a:extLst>
          </p:cNvPr>
          <p:cNvSpPr txBox="1"/>
          <p:nvPr/>
        </p:nvSpPr>
        <p:spPr>
          <a:xfrm>
            <a:off x="9461759" y="1645823"/>
            <a:ext cx="2555553" cy="2580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80473" indent="-180473">
              <a:buSzPct val="100000"/>
              <a:buChar char="•"/>
              <a:defRPr sz="2300"/>
            </a:pPr>
            <a:r>
              <a:t>CPU </a:t>
            </a:r>
          </a:p>
          <a:p>
            <a:pPr marL="561473" lvl="1" indent="-180473">
              <a:buSzPct val="100000"/>
              <a:buChar char="•"/>
              <a:defRPr sz="2300"/>
            </a:pPr>
            <a:r>
              <a:t>Intel Xeon</a:t>
            </a:r>
          </a:p>
          <a:p>
            <a:pPr marL="180473" indent="-180473">
              <a:buSzPct val="100000"/>
              <a:buChar char="•"/>
              <a:defRPr sz="2300"/>
            </a:pPr>
            <a:r>
              <a:t>Accelerator</a:t>
            </a:r>
          </a:p>
          <a:p>
            <a:pPr marL="561473" lvl="1" indent="-180473">
              <a:buSzPct val="100000"/>
              <a:buChar char="•"/>
              <a:defRPr sz="2300"/>
            </a:pPr>
            <a:r>
              <a:t>Intel X</a:t>
            </a:r>
            <a:r>
              <a:rPr baseline="31999"/>
              <a:t>e</a:t>
            </a:r>
          </a:p>
          <a:p>
            <a:pPr marL="180473" indent="-180473">
              <a:buSzPct val="100000"/>
              <a:buChar char="•"/>
              <a:defRPr sz="2300"/>
            </a:pPr>
            <a:r>
              <a:t>Vendor</a:t>
            </a:r>
          </a:p>
          <a:p>
            <a:pPr marL="561473" lvl="1" indent="-180473">
              <a:buSzPct val="100000"/>
              <a:buChar char="•"/>
              <a:defRPr sz="2300"/>
            </a:pPr>
            <a:r>
              <a:t>Intel</a:t>
            </a:r>
          </a:p>
        </p:txBody>
      </p:sp>
      <p:pic>
        <p:nvPicPr>
          <p:cNvPr id="19" name="aurora.jpg" descr="aurora.jpg">
            <a:extLst>
              <a:ext uri="{FF2B5EF4-FFF2-40B4-BE49-F238E27FC236}">
                <a16:creationId xmlns:a16="http://schemas.microsoft.com/office/drawing/2014/main" id="{E66296FC-D47B-1545-AB4E-B29F7480AA3B}"/>
              </a:ext>
            </a:extLst>
          </p:cNvPr>
          <p:cNvPicPr>
            <a:picLocks noChangeAspect="1"/>
          </p:cNvPicPr>
          <p:nvPr/>
        </p:nvPicPr>
        <p:blipFill>
          <a:blip r:embed="rId6"/>
          <a:stretch>
            <a:fillRect/>
          </a:stretch>
        </p:blipFill>
        <p:spPr>
          <a:xfrm>
            <a:off x="9291811" y="4430426"/>
            <a:ext cx="2864436" cy="1611245"/>
          </a:xfrm>
          <a:prstGeom prst="rect">
            <a:avLst/>
          </a:prstGeom>
          <a:ln w="12700">
            <a:miter lim="400000"/>
          </a:ln>
        </p:spPr>
      </p:pic>
    </p:spTree>
    <p:extLst>
      <p:ext uri="{BB962C8B-B14F-4D97-AF65-F5344CB8AC3E}">
        <p14:creationId xmlns:p14="http://schemas.microsoft.com/office/powerpoint/2010/main" val="361449701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DB48-A8C6-394E-A20D-D3DA19191374}"/>
              </a:ext>
            </a:extLst>
          </p:cNvPr>
          <p:cNvSpPr>
            <a:spLocks noGrp="1"/>
          </p:cNvSpPr>
          <p:nvPr>
            <p:ph type="title"/>
          </p:nvPr>
        </p:nvSpPr>
        <p:spPr>
          <a:xfrm>
            <a:off x="429768" y="274320"/>
            <a:ext cx="11425236" cy="978729"/>
          </a:xfrm>
        </p:spPr>
        <p:txBody>
          <a:bodyPr/>
          <a:lstStyle/>
          <a:p>
            <a:r>
              <a:rPr lang="en-US" dirty="0"/>
              <a:t>Programming Heterogeneous Systems is a Bigger Issue in Embedded/Mobile Computing</a:t>
            </a:r>
          </a:p>
        </p:txBody>
      </p:sp>
      <p:pic>
        <p:nvPicPr>
          <p:cNvPr id="5" name="Picture 4">
            <a:extLst>
              <a:ext uri="{FF2B5EF4-FFF2-40B4-BE49-F238E27FC236}">
                <a16:creationId xmlns:a16="http://schemas.microsoft.com/office/drawing/2014/main" id="{0FB2936D-4DA5-8F41-A869-E9AD0005909A}"/>
              </a:ext>
            </a:extLst>
          </p:cNvPr>
          <p:cNvPicPr>
            <a:picLocks noChangeAspect="1"/>
          </p:cNvPicPr>
          <p:nvPr/>
        </p:nvPicPr>
        <p:blipFill>
          <a:blip r:embed="rId2"/>
          <a:stretch>
            <a:fillRect/>
          </a:stretch>
        </p:blipFill>
        <p:spPr>
          <a:xfrm>
            <a:off x="1021909" y="2221965"/>
            <a:ext cx="4313014" cy="3259836"/>
          </a:xfrm>
          <a:prstGeom prst="rect">
            <a:avLst/>
          </a:prstGeom>
        </p:spPr>
      </p:pic>
      <p:pic>
        <p:nvPicPr>
          <p:cNvPr id="11" name="Picture 10">
            <a:extLst>
              <a:ext uri="{FF2B5EF4-FFF2-40B4-BE49-F238E27FC236}">
                <a16:creationId xmlns:a16="http://schemas.microsoft.com/office/drawing/2014/main" id="{5BA283BF-3929-0847-B3B6-DC995ED4BF78}"/>
              </a:ext>
            </a:extLst>
          </p:cNvPr>
          <p:cNvPicPr>
            <a:picLocks noChangeAspect="1"/>
          </p:cNvPicPr>
          <p:nvPr/>
        </p:nvPicPr>
        <p:blipFill>
          <a:blip r:embed="rId3"/>
          <a:stretch>
            <a:fillRect/>
          </a:stretch>
        </p:blipFill>
        <p:spPr>
          <a:xfrm>
            <a:off x="7072565" y="2101442"/>
            <a:ext cx="3637280" cy="3500882"/>
          </a:xfrm>
          <a:prstGeom prst="rect">
            <a:avLst/>
          </a:prstGeom>
        </p:spPr>
      </p:pic>
      <p:sp>
        <p:nvSpPr>
          <p:cNvPr id="12" name="TextBox 11">
            <a:extLst>
              <a:ext uri="{FF2B5EF4-FFF2-40B4-BE49-F238E27FC236}">
                <a16:creationId xmlns:a16="http://schemas.microsoft.com/office/drawing/2014/main" id="{A2C03E0F-51BB-854C-8C02-998BFA39C465}"/>
              </a:ext>
            </a:extLst>
          </p:cNvPr>
          <p:cNvSpPr txBox="1"/>
          <p:nvPr/>
        </p:nvSpPr>
        <p:spPr>
          <a:xfrm>
            <a:off x="6857078" y="5602324"/>
            <a:ext cx="3980735" cy="341632"/>
          </a:xfrm>
          <a:prstGeom prst="rect">
            <a:avLst/>
          </a:prstGeom>
          <a:noFill/>
        </p:spPr>
        <p:txBody>
          <a:bodyPr wrap="square" rtlCol="0">
            <a:spAutoFit/>
          </a:bodyPr>
          <a:lstStyle/>
          <a:p>
            <a:pPr algn="ctr">
              <a:lnSpc>
                <a:spcPct val="90000"/>
              </a:lnSpc>
            </a:pPr>
            <a:r>
              <a:rPr lang="en-US" dirty="0">
                <a:latin typeface="+mn-lt"/>
              </a:rPr>
              <a:t>Snapdragon SoC from Qualcomm</a:t>
            </a:r>
          </a:p>
        </p:txBody>
      </p:sp>
      <p:sp>
        <p:nvSpPr>
          <p:cNvPr id="13" name="TextBox 12">
            <a:extLst>
              <a:ext uri="{FF2B5EF4-FFF2-40B4-BE49-F238E27FC236}">
                <a16:creationId xmlns:a16="http://schemas.microsoft.com/office/drawing/2014/main" id="{A699FE05-15AB-BD4B-9539-003FE5A97281}"/>
              </a:ext>
            </a:extLst>
          </p:cNvPr>
          <p:cNvSpPr txBox="1"/>
          <p:nvPr/>
        </p:nvSpPr>
        <p:spPr>
          <a:xfrm>
            <a:off x="1231808" y="5602324"/>
            <a:ext cx="3893216" cy="341632"/>
          </a:xfrm>
          <a:prstGeom prst="rect">
            <a:avLst/>
          </a:prstGeom>
          <a:noFill/>
        </p:spPr>
        <p:txBody>
          <a:bodyPr wrap="square" rtlCol="0">
            <a:spAutoFit/>
          </a:bodyPr>
          <a:lstStyle/>
          <a:p>
            <a:pPr algn="ctr">
              <a:lnSpc>
                <a:spcPct val="90000"/>
              </a:lnSpc>
            </a:pPr>
            <a:r>
              <a:rPr lang="en-US" dirty="0">
                <a:latin typeface="+mn-lt"/>
              </a:rPr>
              <a:t>Xavier SoC from Nvidia</a:t>
            </a:r>
          </a:p>
        </p:txBody>
      </p:sp>
      <p:sp>
        <p:nvSpPr>
          <p:cNvPr id="14" name="Explosion 2 13">
            <a:extLst>
              <a:ext uri="{FF2B5EF4-FFF2-40B4-BE49-F238E27FC236}">
                <a16:creationId xmlns:a16="http://schemas.microsoft.com/office/drawing/2014/main" id="{D5677CE6-4AB6-3043-9C3F-627C8FF5F260}"/>
              </a:ext>
            </a:extLst>
          </p:cNvPr>
          <p:cNvSpPr/>
          <p:nvPr/>
        </p:nvSpPr>
        <p:spPr>
          <a:xfrm>
            <a:off x="2792405" y="2547339"/>
            <a:ext cx="6607189" cy="2609088"/>
          </a:xfrm>
          <a:prstGeom prst="irregularSeal2">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a:lnSpc>
                <a:spcPct val="90000"/>
              </a:lnSpc>
            </a:pPr>
            <a:r>
              <a:rPr lang="en-US" b="1" dirty="0">
                <a:solidFill>
                  <a:srgbClr val="FF0000"/>
                </a:solidFill>
              </a:rPr>
              <a:t>How to program these heterogeneous SoC?</a:t>
            </a:r>
          </a:p>
        </p:txBody>
      </p:sp>
    </p:spTree>
    <p:extLst>
      <p:ext uri="{BB962C8B-B14F-4D97-AF65-F5344CB8AC3E}">
        <p14:creationId xmlns:p14="http://schemas.microsoft.com/office/powerpoint/2010/main" val="200376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8180-0F97-9748-B5D8-22612C881EDF}"/>
              </a:ext>
            </a:extLst>
          </p:cNvPr>
          <p:cNvSpPr>
            <a:spLocks noGrp="1"/>
          </p:cNvSpPr>
          <p:nvPr>
            <p:ph type="title"/>
          </p:nvPr>
        </p:nvSpPr>
        <p:spPr/>
        <p:txBody>
          <a:bodyPr/>
          <a:lstStyle/>
          <a:p>
            <a:r>
              <a:rPr lang="en-US" dirty="0"/>
              <a:t>Qualcomm Snapdragon Architecture and Programming</a:t>
            </a:r>
          </a:p>
        </p:txBody>
      </p:sp>
      <p:sp>
        <p:nvSpPr>
          <p:cNvPr id="4" name="TextBox 3">
            <a:extLst>
              <a:ext uri="{FF2B5EF4-FFF2-40B4-BE49-F238E27FC236}">
                <a16:creationId xmlns:a16="http://schemas.microsoft.com/office/drawing/2014/main" id="{26DF7501-C697-0348-A7DF-4678BB4BC449}"/>
              </a:ext>
            </a:extLst>
          </p:cNvPr>
          <p:cNvSpPr txBox="1"/>
          <p:nvPr/>
        </p:nvSpPr>
        <p:spPr>
          <a:xfrm>
            <a:off x="412684" y="1021936"/>
            <a:ext cx="4700144" cy="2363724"/>
          </a:xfrm>
          <a:prstGeom prst="rect">
            <a:avLst/>
          </a:prstGeom>
          <a:noFill/>
        </p:spPr>
        <p:txBody>
          <a:bodyPr wrap="square" rtlCol="0">
            <a:spAutoFit/>
          </a:bodyPr>
          <a:lstStyle/>
          <a:p>
            <a:pPr algn="l">
              <a:lnSpc>
                <a:spcPct val="90000"/>
              </a:lnSpc>
            </a:pPr>
            <a:r>
              <a:rPr lang="en-US" sz="2000" b="1" dirty="0">
                <a:latin typeface="+mn-lt"/>
              </a:rPr>
              <a:t>Snapdragon Programming Models</a:t>
            </a:r>
          </a:p>
          <a:p>
            <a:pPr algn="l">
              <a:lnSpc>
                <a:spcPct val="90000"/>
              </a:lnSpc>
            </a:pPr>
            <a:endParaRPr lang="en-US" dirty="0">
              <a:latin typeface="+mn-lt"/>
            </a:endParaRPr>
          </a:p>
          <a:p>
            <a:pPr marL="285750" indent="-285750" algn="l">
              <a:lnSpc>
                <a:spcPct val="90000"/>
              </a:lnSpc>
              <a:buFont typeface="Arial" panose="020B0604020202020204" pitchFamily="34" charset="0"/>
              <a:buChar char="•"/>
            </a:pPr>
            <a:r>
              <a:rPr lang="en-US" dirty="0">
                <a:latin typeface="+mn-lt"/>
              </a:rPr>
              <a:t>ARM </a:t>
            </a:r>
            <a:r>
              <a:rPr lang="en-US" dirty="0" err="1">
                <a:latin typeface="+mn-lt"/>
              </a:rPr>
              <a:t>Kryo</a:t>
            </a:r>
            <a:r>
              <a:rPr lang="en-US" dirty="0">
                <a:latin typeface="+mn-lt"/>
              </a:rPr>
              <a:t> CPU: C/C++ with OpenMP</a:t>
            </a:r>
          </a:p>
          <a:p>
            <a:pPr marL="285750" indent="-285750" algn="l">
              <a:lnSpc>
                <a:spcPct val="90000"/>
              </a:lnSpc>
              <a:buFont typeface="Arial" panose="020B0604020202020204" pitchFamily="34" charset="0"/>
              <a:buChar char="•"/>
            </a:pPr>
            <a:r>
              <a:rPr lang="en-US" dirty="0">
                <a:latin typeface="+mn-lt"/>
              </a:rPr>
              <a:t>Adreno GPU: OpenCL, OpenGL, Vulkan, and DirectX</a:t>
            </a:r>
          </a:p>
          <a:p>
            <a:pPr marL="285750" indent="-285750" algn="l">
              <a:lnSpc>
                <a:spcPct val="90000"/>
              </a:lnSpc>
              <a:buFont typeface="Arial" panose="020B0604020202020204" pitchFamily="34" charset="0"/>
              <a:buChar char="•"/>
            </a:pPr>
            <a:r>
              <a:rPr lang="en-US" dirty="0">
                <a:latin typeface="+mn-lt"/>
              </a:rPr>
              <a:t>Hexagon DSP: C/C++ and Assembly language</a:t>
            </a:r>
          </a:p>
          <a:p>
            <a:pPr marL="285750" indent="-285750" algn="l">
              <a:lnSpc>
                <a:spcPct val="90000"/>
              </a:lnSpc>
              <a:buFont typeface="Arial" panose="020B0604020202020204" pitchFamily="34" charset="0"/>
              <a:buChar char="•"/>
            </a:pPr>
            <a:r>
              <a:rPr lang="en-US" dirty="0">
                <a:latin typeface="+mn-lt"/>
              </a:rPr>
              <a:t>Spectra ISP, MDSP, NPU: custom Qualcomm API</a:t>
            </a:r>
          </a:p>
        </p:txBody>
      </p:sp>
      <p:sp>
        <p:nvSpPr>
          <p:cNvPr id="67" name="TextBox 66">
            <a:extLst>
              <a:ext uri="{FF2B5EF4-FFF2-40B4-BE49-F238E27FC236}">
                <a16:creationId xmlns:a16="http://schemas.microsoft.com/office/drawing/2014/main" id="{95413A13-49FB-C748-B209-C28B297FEFBA}"/>
              </a:ext>
            </a:extLst>
          </p:cNvPr>
          <p:cNvSpPr txBox="1"/>
          <p:nvPr/>
        </p:nvSpPr>
        <p:spPr>
          <a:xfrm>
            <a:off x="407011" y="3439366"/>
            <a:ext cx="4700144" cy="369332"/>
          </a:xfrm>
          <a:prstGeom prst="rect">
            <a:avLst/>
          </a:prstGeom>
          <a:noFill/>
        </p:spPr>
        <p:txBody>
          <a:bodyPr wrap="square" rtlCol="0">
            <a:spAutoFit/>
          </a:bodyPr>
          <a:lstStyle/>
          <a:p>
            <a:pPr algn="l">
              <a:lnSpc>
                <a:spcPct val="90000"/>
              </a:lnSpc>
            </a:pPr>
            <a:r>
              <a:rPr lang="en-US" sz="2000" b="1" dirty="0">
                <a:latin typeface="+mn-lt"/>
              </a:rPr>
              <a:t>Hexagon DSP SDK</a:t>
            </a:r>
          </a:p>
        </p:txBody>
      </p:sp>
      <p:pic>
        <p:nvPicPr>
          <p:cNvPr id="68" name="Picture 67">
            <a:extLst>
              <a:ext uri="{FF2B5EF4-FFF2-40B4-BE49-F238E27FC236}">
                <a16:creationId xmlns:a16="http://schemas.microsoft.com/office/drawing/2014/main" id="{377358E6-DAD0-F24A-A4B3-533035705352}"/>
              </a:ext>
            </a:extLst>
          </p:cNvPr>
          <p:cNvPicPr>
            <a:picLocks noChangeAspect="1"/>
          </p:cNvPicPr>
          <p:nvPr/>
        </p:nvPicPr>
        <p:blipFill>
          <a:blip r:embed="rId3"/>
          <a:stretch>
            <a:fillRect/>
          </a:stretch>
        </p:blipFill>
        <p:spPr>
          <a:xfrm>
            <a:off x="707932" y="3866826"/>
            <a:ext cx="4035196" cy="2552175"/>
          </a:xfrm>
          <a:prstGeom prst="rect">
            <a:avLst/>
          </a:prstGeom>
        </p:spPr>
      </p:pic>
      <p:grpSp>
        <p:nvGrpSpPr>
          <p:cNvPr id="69" name="Group 68">
            <a:extLst>
              <a:ext uri="{FF2B5EF4-FFF2-40B4-BE49-F238E27FC236}">
                <a16:creationId xmlns:a16="http://schemas.microsoft.com/office/drawing/2014/main" id="{F7608EF8-2739-DE49-83E3-6D46E6AE2BB6}"/>
              </a:ext>
            </a:extLst>
          </p:cNvPr>
          <p:cNvGrpSpPr/>
          <p:nvPr/>
        </p:nvGrpSpPr>
        <p:grpSpPr>
          <a:xfrm>
            <a:off x="5404105" y="1068931"/>
            <a:ext cx="6251448" cy="5061514"/>
            <a:chOff x="257473" y="746046"/>
            <a:chExt cx="8068892" cy="5140727"/>
          </a:xfrm>
        </p:grpSpPr>
        <p:sp>
          <p:nvSpPr>
            <p:cNvPr id="70" name="TextBox 69">
              <a:extLst>
                <a:ext uri="{FF2B5EF4-FFF2-40B4-BE49-F238E27FC236}">
                  <a16:creationId xmlns:a16="http://schemas.microsoft.com/office/drawing/2014/main" id="{51A0725B-B6EB-1949-B302-B92BEB288425}"/>
                </a:ext>
              </a:extLst>
            </p:cNvPr>
            <p:cNvSpPr txBox="1"/>
            <p:nvPr/>
          </p:nvSpPr>
          <p:spPr>
            <a:xfrm>
              <a:off x="257473" y="746046"/>
              <a:ext cx="2169344" cy="251259"/>
            </a:xfrm>
            <a:prstGeom prst="rect">
              <a:avLst/>
            </a:prstGeom>
            <a:noFill/>
          </p:spPr>
          <p:txBody>
            <a:bodyPr wrap="none" rtlCol="0">
              <a:spAutoFit/>
            </a:bodyPr>
            <a:lstStyle/>
            <a:p>
              <a:r>
                <a:rPr lang="en-US" sz="1100"/>
                <a:t>Quad Little Cores (</a:t>
              </a:r>
              <a:r>
                <a:rPr lang="en-US" sz="1100" err="1"/>
                <a:t>cpu</a:t>
              </a:r>
              <a:r>
                <a:rPr lang="en-US" sz="1100"/>
                <a:t> 0-3)</a:t>
              </a:r>
            </a:p>
          </p:txBody>
        </p:sp>
        <p:sp>
          <p:nvSpPr>
            <p:cNvPr id="71" name="Left-Right Arrow 70">
              <a:extLst>
                <a:ext uri="{FF2B5EF4-FFF2-40B4-BE49-F238E27FC236}">
                  <a16:creationId xmlns:a16="http://schemas.microsoft.com/office/drawing/2014/main" id="{F9F7A2A5-93AF-8A4F-B913-1BC8C80A8905}"/>
                </a:ext>
              </a:extLst>
            </p:cNvPr>
            <p:cNvSpPr/>
            <p:nvPr/>
          </p:nvSpPr>
          <p:spPr>
            <a:xfrm>
              <a:off x="340043" y="3575532"/>
              <a:ext cx="7986322" cy="592922"/>
            </a:xfrm>
            <a:prstGeom prst="leftRightArrow">
              <a:avLst>
                <a:gd name="adj1" fmla="val 50000"/>
                <a:gd name="adj2" fmla="val 50000"/>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100"/>
                <a:t>Qualcomm System Fabric</a:t>
              </a:r>
            </a:p>
          </p:txBody>
        </p:sp>
        <p:grpSp>
          <p:nvGrpSpPr>
            <p:cNvPr id="72" name="Group 71">
              <a:extLst>
                <a:ext uri="{FF2B5EF4-FFF2-40B4-BE49-F238E27FC236}">
                  <a16:creationId xmlns:a16="http://schemas.microsoft.com/office/drawing/2014/main" id="{0C1D5686-BCAB-984B-8731-50E8D54A10B7}"/>
                </a:ext>
              </a:extLst>
            </p:cNvPr>
            <p:cNvGrpSpPr/>
            <p:nvPr/>
          </p:nvGrpSpPr>
          <p:grpSpPr>
            <a:xfrm>
              <a:off x="344454" y="4413259"/>
              <a:ext cx="2122180" cy="1473514"/>
              <a:chOff x="695331" y="4709141"/>
              <a:chExt cx="2263926" cy="1473514"/>
            </a:xfrm>
          </p:grpSpPr>
          <p:grpSp>
            <p:nvGrpSpPr>
              <p:cNvPr id="125" name="Group 124">
                <a:extLst>
                  <a:ext uri="{FF2B5EF4-FFF2-40B4-BE49-F238E27FC236}">
                    <a16:creationId xmlns:a16="http://schemas.microsoft.com/office/drawing/2014/main" id="{C257E5F4-C687-0B4D-8FD3-946B6C2958F5}"/>
                  </a:ext>
                </a:extLst>
              </p:cNvPr>
              <p:cNvGrpSpPr/>
              <p:nvPr/>
            </p:nvGrpSpPr>
            <p:grpSpPr>
              <a:xfrm>
                <a:off x="695331" y="4709141"/>
                <a:ext cx="2263926" cy="1439271"/>
                <a:chOff x="3925002" y="4047892"/>
                <a:chExt cx="2263926" cy="1439271"/>
              </a:xfrm>
            </p:grpSpPr>
            <p:sp>
              <p:nvSpPr>
                <p:cNvPr id="128" name="Rectangle 127">
                  <a:extLst>
                    <a:ext uri="{FF2B5EF4-FFF2-40B4-BE49-F238E27FC236}">
                      <a16:creationId xmlns:a16="http://schemas.microsoft.com/office/drawing/2014/main" id="{4E7ED0F7-28B6-0E4F-BD6D-2D26A13DAC58}"/>
                    </a:ext>
                  </a:extLst>
                </p:cNvPr>
                <p:cNvSpPr/>
                <p:nvPr/>
              </p:nvSpPr>
              <p:spPr>
                <a:xfrm>
                  <a:off x="3925002" y="4047892"/>
                  <a:ext cx="2263926" cy="1439271"/>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rtlCol="0" anchor="t"/>
                <a:lstStyle/>
                <a:p>
                  <a:pPr algn="ctr"/>
                  <a:r>
                    <a:rPr lang="en-US" sz="1400"/>
                    <a:t>Adreno 640</a:t>
                  </a:r>
                </a:p>
              </p:txBody>
            </p:sp>
            <p:sp>
              <p:nvSpPr>
                <p:cNvPr id="129" name="Rectangle 128">
                  <a:extLst>
                    <a:ext uri="{FF2B5EF4-FFF2-40B4-BE49-F238E27FC236}">
                      <a16:creationId xmlns:a16="http://schemas.microsoft.com/office/drawing/2014/main" id="{499794D5-5856-104B-9053-9FBCD662DE62}"/>
                    </a:ext>
                  </a:extLst>
                </p:cNvPr>
                <p:cNvSpPr/>
                <p:nvPr/>
              </p:nvSpPr>
              <p:spPr>
                <a:xfrm>
                  <a:off x="4069895" y="4460459"/>
                  <a:ext cx="1974139"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(384) x 2 ALUs</a:t>
                  </a:r>
                </a:p>
              </p:txBody>
            </p:sp>
          </p:grpSp>
          <p:sp>
            <p:nvSpPr>
              <p:cNvPr id="126" name="Rectangle 125">
                <a:extLst>
                  <a:ext uri="{FF2B5EF4-FFF2-40B4-BE49-F238E27FC236}">
                    <a16:creationId xmlns:a16="http://schemas.microsoft.com/office/drawing/2014/main" id="{3ABE040C-49AA-644D-B69A-AC9F9345C281}"/>
                  </a:ext>
                </a:extLst>
              </p:cNvPr>
              <p:cNvSpPr/>
              <p:nvPr/>
            </p:nvSpPr>
            <p:spPr>
              <a:xfrm>
                <a:off x="847816" y="5592853"/>
                <a:ext cx="1974139"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1 MB On-chip Memory</a:t>
                </a:r>
              </a:p>
            </p:txBody>
          </p:sp>
          <p:sp>
            <p:nvSpPr>
              <p:cNvPr id="127" name="TextBox 126">
                <a:extLst>
                  <a:ext uri="{FF2B5EF4-FFF2-40B4-BE49-F238E27FC236}">
                    <a16:creationId xmlns:a16="http://schemas.microsoft.com/office/drawing/2014/main" id="{5D4194BB-EFD4-214B-819F-7BE8CA1323A7}"/>
                  </a:ext>
                </a:extLst>
              </p:cNvPr>
              <p:cNvSpPr txBox="1"/>
              <p:nvPr/>
            </p:nvSpPr>
            <p:spPr>
              <a:xfrm>
                <a:off x="1420521" y="5946176"/>
                <a:ext cx="1332728" cy="236479"/>
              </a:xfrm>
              <a:prstGeom prst="rect">
                <a:avLst/>
              </a:prstGeom>
              <a:noFill/>
            </p:spPr>
            <p:txBody>
              <a:bodyPr wrap="none" rtlCol="0">
                <a:spAutoFit/>
              </a:bodyPr>
              <a:lstStyle/>
              <a:p>
                <a:r>
                  <a:rPr lang="en-US" sz="1000"/>
                  <a:t>250 to 600 MHz</a:t>
                </a:r>
              </a:p>
            </p:txBody>
          </p:sp>
        </p:grpSp>
        <p:grpSp>
          <p:nvGrpSpPr>
            <p:cNvPr id="73" name="Group 72">
              <a:extLst>
                <a:ext uri="{FF2B5EF4-FFF2-40B4-BE49-F238E27FC236}">
                  <a16:creationId xmlns:a16="http://schemas.microsoft.com/office/drawing/2014/main" id="{E02EBD9D-2B3A-374F-837E-3EDD2C92D6F5}"/>
                </a:ext>
              </a:extLst>
            </p:cNvPr>
            <p:cNvGrpSpPr/>
            <p:nvPr/>
          </p:nvGrpSpPr>
          <p:grpSpPr>
            <a:xfrm>
              <a:off x="391275" y="1013065"/>
              <a:ext cx="2577888" cy="1805543"/>
              <a:chOff x="381369" y="1002046"/>
              <a:chExt cx="2577888" cy="1805543"/>
            </a:xfrm>
          </p:grpSpPr>
          <p:sp>
            <p:nvSpPr>
              <p:cNvPr id="116" name="Rectangle 115">
                <a:extLst>
                  <a:ext uri="{FF2B5EF4-FFF2-40B4-BE49-F238E27FC236}">
                    <a16:creationId xmlns:a16="http://schemas.microsoft.com/office/drawing/2014/main" id="{62C632AC-F82F-124B-AF06-48A6FC789606}"/>
                  </a:ext>
                </a:extLst>
              </p:cNvPr>
              <p:cNvSpPr/>
              <p:nvPr/>
            </p:nvSpPr>
            <p:spPr>
              <a:xfrm>
                <a:off x="381369" y="1002046"/>
                <a:ext cx="2263926" cy="1366982"/>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t"/>
              <a:lstStyle/>
              <a:p>
                <a:pPr algn="ctr"/>
                <a:endParaRPr lang="en-US" sz="1400"/>
              </a:p>
            </p:txBody>
          </p:sp>
          <p:sp>
            <p:nvSpPr>
              <p:cNvPr id="117" name="Rectangle 116">
                <a:extLst>
                  <a:ext uri="{FF2B5EF4-FFF2-40B4-BE49-F238E27FC236}">
                    <a16:creationId xmlns:a16="http://schemas.microsoft.com/office/drawing/2014/main" id="{3700F6C0-6702-994B-8E7E-34CBFFBCB0EB}"/>
                  </a:ext>
                </a:extLst>
              </p:cNvPr>
              <p:cNvSpPr/>
              <p:nvPr/>
            </p:nvSpPr>
            <p:spPr>
              <a:xfrm>
                <a:off x="483372" y="1114212"/>
                <a:ext cx="2263926" cy="1366982"/>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t"/>
              <a:lstStyle/>
              <a:p>
                <a:pPr algn="ctr"/>
                <a:endParaRPr lang="en-US" sz="1400"/>
              </a:p>
            </p:txBody>
          </p:sp>
          <p:sp>
            <p:nvSpPr>
              <p:cNvPr id="118" name="Rectangle 117">
                <a:extLst>
                  <a:ext uri="{FF2B5EF4-FFF2-40B4-BE49-F238E27FC236}">
                    <a16:creationId xmlns:a16="http://schemas.microsoft.com/office/drawing/2014/main" id="{D80A54E5-38FD-C24A-A338-E93C2081B50D}"/>
                  </a:ext>
                </a:extLst>
              </p:cNvPr>
              <p:cNvSpPr/>
              <p:nvPr/>
            </p:nvSpPr>
            <p:spPr>
              <a:xfrm>
                <a:off x="587450" y="1240593"/>
                <a:ext cx="2263926" cy="1366982"/>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t"/>
              <a:lstStyle/>
              <a:p>
                <a:pPr algn="ctr"/>
                <a:endParaRPr lang="en-US" sz="1400"/>
              </a:p>
            </p:txBody>
          </p:sp>
          <p:grpSp>
            <p:nvGrpSpPr>
              <p:cNvPr id="119" name="Group 118">
                <a:extLst>
                  <a:ext uri="{FF2B5EF4-FFF2-40B4-BE49-F238E27FC236}">
                    <a16:creationId xmlns:a16="http://schemas.microsoft.com/office/drawing/2014/main" id="{FC146015-19FB-9840-859A-DD46A793A903}"/>
                  </a:ext>
                </a:extLst>
              </p:cNvPr>
              <p:cNvGrpSpPr/>
              <p:nvPr/>
            </p:nvGrpSpPr>
            <p:grpSpPr>
              <a:xfrm>
                <a:off x="695331" y="1352759"/>
                <a:ext cx="2263926" cy="1454830"/>
                <a:chOff x="3925002" y="4047893"/>
                <a:chExt cx="2263926" cy="1454830"/>
              </a:xfrm>
            </p:grpSpPr>
            <p:sp>
              <p:nvSpPr>
                <p:cNvPr id="121" name="Rectangle 120">
                  <a:extLst>
                    <a:ext uri="{FF2B5EF4-FFF2-40B4-BE49-F238E27FC236}">
                      <a16:creationId xmlns:a16="http://schemas.microsoft.com/office/drawing/2014/main" id="{A4FA9C98-2671-C343-8CA8-951D83730B92}"/>
                    </a:ext>
                  </a:extLst>
                </p:cNvPr>
                <p:cNvSpPr/>
                <p:nvPr/>
              </p:nvSpPr>
              <p:spPr>
                <a:xfrm>
                  <a:off x="3925002" y="4047893"/>
                  <a:ext cx="2263926" cy="1454830"/>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ARM A76</a:t>
                  </a:r>
                </a:p>
              </p:txBody>
            </p:sp>
            <p:sp>
              <p:nvSpPr>
                <p:cNvPr id="122" name="Rectangle 121">
                  <a:extLst>
                    <a:ext uri="{FF2B5EF4-FFF2-40B4-BE49-F238E27FC236}">
                      <a16:creationId xmlns:a16="http://schemas.microsoft.com/office/drawing/2014/main" id="{E0157205-2EC8-954A-A525-08C6BB94A55F}"/>
                    </a:ext>
                  </a:extLst>
                </p:cNvPr>
                <p:cNvSpPr/>
                <p:nvPr/>
              </p:nvSpPr>
              <p:spPr>
                <a:xfrm>
                  <a:off x="4077488" y="4449711"/>
                  <a:ext cx="910827" cy="3936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L1D</a:t>
                  </a:r>
                </a:p>
                <a:p>
                  <a:pPr algn="ctr"/>
                  <a:r>
                    <a:rPr lang="en-US" sz="1100"/>
                    <a:t>64 KB</a:t>
                  </a:r>
                </a:p>
              </p:txBody>
            </p:sp>
            <p:sp>
              <p:nvSpPr>
                <p:cNvPr id="123" name="Rectangle 122">
                  <a:extLst>
                    <a:ext uri="{FF2B5EF4-FFF2-40B4-BE49-F238E27FC236}">
                      <a16:creationId xmlns:a16="http://schemas.microsoft.com/office/drawing/2014/main" id="{389F77BA-B683-7143-A4CE-71E3B2EDAE70}"/>
                    </a:ext>
                  </a:extLst>
                </p:cNvPr>
                <p:cNvSpPr/>
                <p:nvPr/>
              </p:nvSpPr>
              <p:spPr>
                <a:xfrm>
                  <a:off x="5140800" y="4449711"/>
                  <a:ext cx="910827" cy="3936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L1I</a:t>
                  </a:r>
                </a:p>
                <a:p>
                  <a:pPr algn="ctr"/>
                  <a:r>
                    <a:rPr lang="en-US" sz="1100"/>
                    <a:t>64 KB</a:t>
                  </a:r>
                </a:p>
              </p:txBody>
            </p:sp>
            <p:sp>
              <p:nvSpPr>
                <p:cNvPr id="124" name="Rectangle 123">
                  <a:extLst>
                    <a:ext uri="{FF2B5EF4-FFF2-40B4-BE49-F238E27FC236}">
                      <a16:creationId xmlns:a16="http://schemas.microsoft.com/office/drawing/2014/main" id="{94FEEC33-FC30-254B-9911-25A938B66374}"/>
                    </a:ext>
                  </a:extLst>
                </p:cNvPr>
                <p:cNvSpPr/>
                <p:nvPr/>
              </p:nvSpPr>
              <p:spPr>
                <a:xfrm>
                  <a:off x="4077488" y="4934978"/>
                  <a:ext cx="1974139"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L2  (128 KB)</a:t>
                  </a:r>
                </a:p>
              </p:txBody>
            </p:sp>
          </p:grpSp>
          <p:sp>
            <p:nvSpPr>
              <p:cNvPr id="120" name="TextBox 119">
                <a:extLst>
                  <a:ext uri="{FF2B5EF4-FFF2-40B4-BE49-F238E27FC236}">
                    <a16:creationId xmlns:a16="http://schemas.microsoft.com/office/drawing/2014/main" id="{8ECCB6C3-5B16-8B43-BDE4-3726FE9315D0}"/>
                  </a:ext>
                </a:extLst>
              </p:cNvPr>
              <p:cNvSpPr txBox="1"/>
              <p:nvPr/>
            </p:nvSpPr>
            <p:spPr>
              <a:xfrm>
                <a:off x="1197623" y="2569884"/>
                <a:ext cx="1544886" cy="236479"/>
              </a:xfrm>
              <a:prstGeom prst="rect">
                <a:avLst/>
              </a:prstGeom>
              <a:noFill/>
            </p:spPr>
            <p:txBody>
              <a:bodyPr wrap="none" rtlCol="0">
                <a:spAutoFit/>
              </a:bodyPr>
              <a:lstStyle/>
              <a:p>
                <a:r>
                  <a:rPr lang="en-US" sz="1000"/>
                  <a:t>300 MHz to 1.8 GHz</a:t>
                </a:r>
              </a:p>
            </p:txBody>
          </p:sp>
        </p:grpSp>
        <p:grpSp>
          <p:nvGrpSpPr>
            <p:cNvPr id="74" name="Group 73">
              <a:extLst>
                <a:ext uri="{FF2B5EF4-FFF2-40B4-BE49-F238E27FC236}">
                  <a16:creationId xmlns:a16="http://schemas.microsoft.com/office/drawing/2014/main" id="{C9D5779D-9BBF-8B4A-B785-76C03F3BD3FD}"/>
                </a:ext>
              </a:extLst>
            </p:cNvPr>
            <p:cNvGrpSpPr/>
            <p:nvPr/>
          </p:nvGrpSpPr>
          <p:grpSpPr>
            <a:xfrm>
              <a:off x="3197848" y="844853"/>
              <a:ext cx="2487036" cy="1988298"/>
              <a:chOff x="3175881" y="735230"/>
              <a:chExt cx="2487036" cy="1988298"/>
            </a:xfrm>
          </p:grpSpPr>
          <p:sp>
            <p:nvSpPr>
              <p:cNvPr id="107" name="Rectangle 106">
                <a:extLst>
                  <a:ext uri="{FF2B5EF4-FFF2-40B4-BE49-F238E27FC236}">
                    <a16:creationId xmlns:a16="http://schemas.microsoft.com/office/drawing/2014/main" id="{08CA5A34-FF7A-CB41-BE0C-034238A49833}"/>
                  </a:ext>
                </a:extLst>
              </p:cNvPr>
              <p:cNvSpPr/>
              <p:nvPr/>
            </p:nvSpPr>
            <p:spPr>
              <a:xfrm>
                <a:off x="3175881" y="1002250"/>
                <a:ext cx="2263926" cy="1366982"/>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t"/>
              <a:lstStyle/>
              <a:p>
                <a:pPr algn="ctr"/>
                <a:endParaRPr lang="en-US" sz="1400"/>
              </a:p>
            </p:txBody>
          </p:sp>
          <p:sp>
            <p:nvSpPr>
              <p:cNvPr id="108" name="Rectangle 107">
                <a:extLst>
                  <a:ext uri="{FF2B5EF4-FFF2-40B4-BE49-F238E27FC236}">
                    <a16:creationId xmlns:a16="http://schemas.microsoft.com/office/drawing/2014/main" id="{A6B285AB-19D4-7748-9065-F62657FD3903}"/>
                  </a:ext>
                </a:extLst>
              </p:cNvPr>
              <p:cNvSpPr/>
              <p:nvPr/>
            </p:nvSpPr>
            <p:spPr>
              <a:xfrm>
                <a:off x="3291110" y="1128631"/>
                <a:ext cx="2263926" cy="1366982"/>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t"/>
              <a:lstStyle/>
              <a:p>
                <a:pPr algn="ctr"/>
                <a:endParaRPr lang="en-US" sz="1400"/>
              </a:p>
            </p:txBody>
          </p:sp>
          <p:sp>
            <p:nvSpPr>
              <p:cNvPr id="109" name="TextBox 108">
                <a:extLst>
                  <a:ext uri="{FF2B5EF4-FFF2-40B4-BE49-F238E27FC236}">
                    <a16:creationId xmlns:a16="http://schemas.microsoft.com/office/drawing/2014/main" id="{D24A6A6F-2A33-0F4A-8693-71D2C9FDA305}"/>
                  </a:ext>
                </a:extLst>
              </p:cNvPr>
              <p:cNvSpPr txBox="1"/>
              <p:nvPr/>
            </p:nvSpPr>
            <p:spPr>
              <a:xfrm>
                <a:off x="3257333" y="735230"/>
                <a:ext cx="1755502" cy="251259"/>
              </a:xfrm>
              <a:prstGeom prst="rect">
                <a:avLst/>
              </a:prstGeom>
              <a:noFill/>
            </p:spPr>
            <p:txBody>
              <a:bodyPr wrap="none" rtlCol="0">
                <a:spAutoFit/>
              </a:bodyPr>
              <a:lstStyle/>
              <a:p>
                <a:r>
                  <a:rPr lang="en-US" sz="1100"/>
                  <a:t>3 Big Cores (</a:t>
                </a:r>
                <a:r>
                  <a:rPr lang="en-US" sz="1100" err="1"/>
                  <a:t>cpu</a:t>
                </a:r>
                <a:r>
                  <a:rPr lang="en-US" sz="1100"/>
                  <a:t> 4-6)</a:t>
                </a:r>
              </a:p>
            </p:txBody>
          </p:sp>
          <p:grpSp>
            <p:nvGrpSpPr>
              <p:cNvPr id="110" name="Group 109">
                <a:extLst>
                  <a:ext uri="{FF2B5EF4-FFF2-40B4-BE49-F238E27FC236}">
                    <a16:creationId xmlns:a16="http://schemas.microsoft.com/office/drawing/2014/main" id="{C3E69309-037F-5143-A99E-56FF469E07AA}"/>
                  </a:ext>
                </a:extLst>
              </p:cNvPr>
              <p:cNvGrpSpPr/>
              <p:nvPr/>
            </p:nvGrpSpPr>
            <p:grpSpPr>
              <a:xfrm>
                <a:off x="3398991" y="1240796"/>
                <a:ext cx="2263926" cy="1454829"/>
                <a:chOff x="3925002" y="4047892"/>
                <a:chExt cx="2263926" cy="1454829"/>
              </a:xfrm>
            </p:grpSpPr>
            <p:sp>
              <p:nvSpPr>
                <p:cNvPr id="112" name="Rectangle 111">
                  <a:extLst>
                    <a:ext uri="{FF2B5EF4-FFF2-40B4-BE49-F238E27FC236}">
                      <a16:creationId xmlns:a16="http://schemas.microsoft.com/office/drawing/2014/main" id="{F48AED90-EE23-A349-89C3-33726531BEB6}"/>
                    </a:ext>
                  </a:extLst>
                </p:cNvPr>
                <p:cNvSpPr/>
                <p:nvPr/>
              </p:nvSpPr>
              <p:spPr>
                <a:xfrm>
                  <a:off x="3925002" y="4047892"/>
                  <a:ext cx="2263926" cy="1454829"/>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t"/>
                <a:lstStyle/>
                <a:p>
                  <a:pPr algn="ctr"/>
                  <a:r>
                    <a:rPr lang="en-US" sz="1400"/>
                    <a:t>ARM A76</a:t>
                  </a:r>
                </a:p>
              </p:txBody>
            </p:sp>
            <p:sp>
              <p:nvSpPr>
                <p:cNvPr id="113" name="Rectangle 112">
                  <a:extLst>
                    <a:ext uri="{FF2B5EF4-FFF2-40B4-BE49-F238E27FC236}">
                      <a16:creationId xmlns:a16="http://schemas.microsoft.com/office/drawing/2014/main" id="{EB6A3B56-12E8-0B44-B71B-3FFAFAA192D9}"/>
                    </a:ext>
                  </a:extLst>
                </p:cNvPr>
                <p:cNvSpPr/>
                <p:nvPr/>
              </p:nvSpPr>
              <p:spPr>
                <a:xfrm>
                  <a:off x="4077488" y="4449711"/>
                  <a:ext cx="910827" cy="3936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L1D</a:t>
                  </a:r>
                </a:p>
                <a:p>
                  <a:pPr algn="ctr"/>
                  <a:r>
                    <a:rPr lang="en-US" sz="1100"/>
                    <a:t>64 KB</a:t>
                  </a:r>
                </a:p>
              </p:txBody>
            </p:sp>
            <p:sp>
              <p:nvSpPr>
                <p:cNvPr id="114" name="Rectangle 113">
                  <a:extLst>
                    <a:ext uri="{FF2B5EF4-FFF2-40B4-BE49-F238E27FC236}">
                      <a16:creationId xmlns:a16="http://schemas.microsoft.com/office/drawing/2014/main" id="{FB66445C-F22C-434C-A18D-7F5C2747B859}"/>
                    </a:ext>
                  </a:extLst>
                </p:cNvPr>
                <p:cNvSpPr/>
                <p:nvPr/>
              </p:nvSpPr>
              <p:spPr>
                <a:xfrm>
                  <a:off x="5140800" y="4449711"/>
                  <a:ext cx="910827" cy="3936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L1I</a:t>
                  </a:r>
                </a:p>
                <a:p>
                  <a:pPr algn="ctr"/>
                  <a:r>
                    <a:rPr lang="en-US" sz="1100"/>
                    <a:t>64 KB</a:t>
                  </a:r>
                </a:p>
              </p:txBody>
            </p:sp>
            <p:sp>
              <p:nvSpPr>
                <p:cNvPr id="115" name="Rectangle 114">
                  <a:extLst>
                    <a:ext uri="{FF2B5EF4-FFF2-40B4-BE49-F238E27FC236}">
                      <a16:creationId xmlns:a16="http://schemas.microsoft.com/office/drawing/2014/main" id="{5555838E-5E97-924F-A329-D573BEA99A7F}"/>
                    </a:ext>
                  </a:extLst>
                </p:cNvPr>
                <p:cNvSpPr/>
                <p:nvPr/>
              </p:nvSpPr>
              <p:spPr>
                <a:xfrm>
                  <a:off x="4077488" y="4934978"/>
                  <a:ext cx="1974139"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L2  (256 KB)</a:t>
                  </a:r>
                </a:p>
              </p:txBody>
            </p:sp>
          </p:grpSp>
          <p:sp>
            <p:nvSpPr>
              <p:cNvPr id="111" name="TextBox 110">
                <a:extLst>
                  <a:ext uri="{FF2B5EF4-FFF2-40B4-BE49-F238E27FC236}">
                    <a16:creationId xmlns:a16="http://schemas.microsoft.com/office/drawing/2014/main" id="{46554213-AFB2-B846-9207-DC450F42463D}"/>
                  </a:ext>
                </a:extLst>
              </p:cNvPr>
              <p:cNvSpPr txBox="1"/>
              <p:nvPr/>
            </p:nvSpPr>
            <p:spPr>
              <a:xfrm>
                <a:off x="3850593" y="2487049"/>
                <a:ext cx="1544886" cy="236479"/>
              </a:xfrm>
              <a:prstGeom prst="rect">
                <a:avLst/>
              </a:prstGeom>
              <a:noFill/>
            </p:spPr>
            <p:txBody>
              <a:bodyPr wrap="none" rtlCol="0">
                <a:spAutoFit/>
              </a:bodyPr>
              <a:lstStyle/>
              <a:p>
                <a:r>
                  <a:rPr lang="en-US" sz="1000"/>
                  <a:t>710 MHz to 2.4 GHz</a:t>
                </a:r>
              </a:p>
            </p:txBody>
          </p:sp>
        </p:grpSp>
        <p:grpSp>
          <p:nvGrpSpPr>
            <p:cNvPr id="75" name="Group 74">
              <a:extLst>
                <a:ext uri="{FF2B5EF4-FFF2-40B4-BE49-F238E27FC236}">
                  <a16:creationId xmlns:a16="http://schemas.microsoft.com/office/drawing/2014/main" id="{A07A45B9-4D84-164D-AE04-966030F06B74}"/>
                </a:ext>
              </a:extLst>
            </p:cNvPr>
            <p:cNvGrpSpPr/>
            <p:nvPr/>
          </p:nvGrpSpPr>
          <p:grpSpPr>
            <a:xfrm>
              <a:off x="6038841" y="1081069"/>
              <a:ext cx="2284724" cy="1722366"/>
              <a:chOff x="6038841" y="1081069"/>
              <a:chExt cx="2284724" cy="1722366"/>
            </a:xfrm>
          </p:grpSpPr>
          <p:sp>
            <p:nvSpPr>
              <p:cNvPr id="100" name="TextBox 99">
                <a:extLst>
                  <a:ext uri="{FF2B5EF4-FFF2-40B4-BE49-F238E27FC236}">
                    <a16:creationId xmlns:a16="http://schemas.microsoft.com/office/drawing/2014/main" id="{98EB1D0D-AF8E-0F4D-803B-6BC669CE516F}"/>
                  </a:ext>
                </a:extLst>
              </p:cNvPr>
              <p:cNvSpPr txBox="1"/>
              <p:nvPr/>
            </p:nvSpPr>
            <p:spPr>
              <a:xfrm>
                <a:off x="6038841" y="1081069"/>
                <a:ext cx="2263925" cy="251259"/>
              </a:xfrm>
              <a:prstGeom prst="rect">
                <a:avLst/>
              </a:prstGeom>
              <a:noFill/>
            </p:spPr>
            <p:txBody>
              <a:bodyPr wrap="square" rtlCol="0">
                <a:spAutoFit/>
              </a:bodyPr>
              <a:lstStyle/>
              <a:p>
                <a:pPr algn="ctr"/>
                <a:r>
                  <a:rPr lang="en-US" sz="1100"/>
                  <a:t>Primary Core (</a:t>
                </a:r>
                <a:r>
                  <a:rPr lang="en-US" sz="1100" err="1"/>
                  <a:t>cpu</a:t>
                </a:r>
                <a:r>
                  <a:rPr lang="en-US" sz="1100"/>
                  <a:t> 7)</a:t>
                </a:r>
              </a:p>
            </p:txBody>
          </p:sp>
          <p:grpSp>
            <p:nvGrpSpPr>
              <p:cNvPr id="101" name="Group 100">
                <a:extLst>
                  <a:ext uri="{FF2B5EF4-FFF2-40B4-BE49-F238E27FC236}">
                    <a16:creationId xmlns:a16="http://schemas.microsoft.com/office/drawing/2014/main" id="{B55F7404-21E0-7D47-BF63-ABDB5153B075}"/>
                  </a:ext>
                </a:extLst>
              </p:cNvPr>
              <p:cNvGrpSpPr/>
              <p:nvPr/>
            </p:nvGrpSpPr>
            <p:grpSpPr>
              <a:xfrm>
                <a:off x="6059639" y="1342138"/>
                <a:ext cx="2263926" cy="1454829"/>
                <a:chOff x="3925002" y="4047892"/>
                <a:chExt cx="2263926" cy="1454829"/>
              </a:xfrm>
            </p:grpSpPr>
            <p:sp>
              <p:nvSpPr>
                <p:cNvPr id="103" name="Rectangle 102">
                  <a:extLst>
                    <a:ext uri="{FF2B5EF4-FFF2-40B4-BE49-F238E27FC236}">
                      <a16:creationId xmlns:a16="http://schemas.microsoft.com/office/drawing/2014/main" id="{AE04A6D6-08D0-CE4B-82AA-DDC8A69F8931}"/>
                    </a:ext>
                  </a:extLst>
                </p:cNvPr>
                <p:cNvSpPr/>
                <p:nvPr/>
              </p:nvSpPr>
              <p:spPr>
                <a:xfrm>
                  <a:off x="3925002" y="4047892"/>
                  <a:ext cx="2263926" cy="1454829"/>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t"/>
                <a:lstStyle/>
                <a:p>
                  <a:pPr algn="ctr"/>
                  <a:r>
                    <a:rPr lang="en-US" sz="1400"/>
                    <a:t>ARM A76</a:t>
                  </a:r>
                </a:p>
              </p:txBody>
            </p:sp>
            <p:sp>
              <p:nvSpPr>
                <p:cNvPr id="104" name="Rectangle 103">
                  <a:extLst>
                    <a:ext uri="{FF2B5EF4-FFF2-40B4-BE49-F238E27FC236}">
                      <a16:creationId xmlns:a16="http://schemas.microsoft.com/office/drawing/2014/main" id="{23A3A72B-091A-4441-975A-871BDC927D61}"/>
                    </a:ext>
                  </a:extLst>
                </p:cNvPr>
                <p:cNvSpPr/>
                <p:nvPr/>
              </p:nvSpPr>
              <p:spPr>
                <a:xfrm>
                  <a:off x="4077488" y="4449711"/>
                  <a:ext cx="910827" cy="3936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L1D</a:t>
                  </a:r>
                </a:p>
                <a:p>
                  <a:pPr algn="ctr"/>
                  <a:r>
                    <a:rPr lang="en-US" sz="1100"/>
                    <a:t>64 KB</a:t>
                  </a:r>
                </a:p>
              </p:txBody>
            </p:sp>
            <p:sp>
              <p:nvSpPr>
                <p:cNvPr id="105" name="Rectangle 104">
                  <a:extLst>
                    <a:ext uri="{FF2B5EF4-FFF2-40B4-BE49-F238E27FC236}">
                      <a16:creationId xmlns:a16="http://schemas.microsoft.com/office/drawing/2014/main" id="{29B72688-67D1-E445-92E8-B544AF1E441B}"/>
                    </a:ext>
                  </a:extLst>
                </p:cNvPr>
                <p:cNvSpPr/>
                <p:nvPr/>
              </p:nvSpPr>
              <p:spPr>
                <a:xfrm>
                  <a:off x="5140800" y="4449711"/>
                  <a:ext cx="910827" cy="3936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L1I</a:t>
                  </a:r>
                </a:p>
                <a:p>
                  <a:pPr algn="ctr"/>
                  <a:r>
                    <a:rPr lang="en-US" sz="1100"/>
                    <a:t>64 KB</a:t>
                  </a:r>
                </a:p>
              </p:txBody>
            </p:sp>
            <p:sp>
              <p:nvSpPr>
                <p:cNvPr id="106" name="Rectangle 105">
                  <a:extLst>
                    <a:ext uri="{FF2B5EF4-FFF2-40B4-BE49-F238E27FC236}">
                      <a16:creationId xmlns:a16="http://schemas.microsoft.com/office/drawing/2014/main" id="{CF513B96-F482-AF48-90A3-5F4B10C13F6E}"/>
                    </a:ext>
                  </a:extLst>
                </p:cNvPr>
                <p:cNvSpPr/>
                <p:nvPr/>
              </p:nvSpPr>
              <p:spPr>
                <a:xfrm>
                  <a:off x="4077488" y="4934978"/>
                  <a:ext cx="1974139"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L2  (512KB)</a:t>
                  </a:r>
                </a:p>
              </p:txBody>
            </p:sp>
          </p:grpSp>
          <p:sp>
            <p:nvSpPr>
              <p:cNvPr id="102" name="TextBox 101">
                <a:extLst>
                  <a:ext uri="{FF2B5EF4-FFF2-40B4-BE49-F238E27FC236}">
                    <a16:creationId xmlns:a16="http://schemas.microsoft.com/office/drawing/2014/main" id="{668F3FFA-E262-CA41-A4DE-E4DD2876FE1E}"/>
                  </a:ext>
                </a:extLst>
              </p:cNvPr>
              <p:cNvSpPr txBox="1"/>
              <p:nvPr/>
            </p:nvSpPr>
            <p:spPr>
              <a:xfrm>
                <a:off x="6528127" y="2566956"/>
                <a:ext cx="1544886" cy="236479"/>
              </a:xfrm>
              <a:prstGeom prst="rect">
                <a:avLst/>
              </a:prstGeom>
              <a:noFill/>
            </p:spPr>
            <p:txBody>
              <a:bodyPr wrap="none" rtlCol="0">
                <a:spAutoFit/>
              </a:bodyPr>
              <a:lstStyle/>
              <a:p>
                <a:r>
                  <a:rPr lang="en-US" sz="1000"/>
                  <a:t>825 MHz to 2.8 GHz</a:t>
                </a:r>
              </a:p>
            </p:txBody>
          </p:sp>
        </p:grpSp>
        <p:grpSp>
          <p:nvGrpSpPr>
            <p:cNvPr id="76" name="Group 75">
              <a:extLst>
                <a:ext uri="{FF2B5EF4-FFF2-40B4-BE49-F238E27FC236}">
                  <a16:creationId xmlns:a16="http://schemas.microsoft.com/office/drawing/2014/main" id="{C3466BB3-E948-384F-B25B-3098B6582A0B}"/>
                </a:ext>
              </a:extLst>
            </p:cNvPr>
            <p:cNvGrpSpPr/>
            <p:nvPr/>
          </p:nvGrpSpPr>
          <p:grpSpPr>
            <a:xfrm>
              <a:off x="2598712" y="4414394"/>
              <a:ext cx="1864661" cy="1439271"/>
              <a:chOff x="3482826" y="4707744"/>
              <a:chExt cx="2263926" cy="1439271"/>
            </a:xfrm>
          </p:grpSpPr>
          <p:grpSp>
            <p:nvGrpSpPr>
              <p:cNvPr id="96" name="Group 95">
                <a:extLst>
                  <a:ext uri="{FF2B5EF4-FFF2-40B4-BE49-F238E27FC236}">
                    <a16:creationId xmlns:a16="http://schemas.microsoft.com/office/drawing/2014/main" id="{E4955691-FC5E-3E42-9D61-15B0F07EA94F}"/>
                  </a:ext>
                </a:extLst>
              </p:cNvPr>
              <p:cNvGrpSpPr/>
              <p:nvPr/>
            </p:nvGrpSpPr>
            <p:grpSpPr>
              <a:xfrm>
                <a:off x="3482826" y="4707744"/>
                <a:ext cx="2263926" cy="1439271"/>
                <a:chOff x="3925002" y="4047892"/>
                <a:chExt cx="2263926" cy="1439271"/>
              </a:xfrm>
            </p:grpSpPr>
            <p:sp>
              <p:nvSpPr>
                <p:cNvPr id="98" name="Rectangle 97">
                  <a:extLst>
                    <a:ext uri="{FF2B5EF4-FFF2-40B4-BE49-F238E27FC236}">
                      <a16:creationId xmlns:a16="http://schemas.microsoft.com/office/drawing/2014/main" id="{94EF96E3-5A48-6B45-81FD-3A8CE1DAAA5A}"/>
                    </a:ext>
                  </a:extLst>
                </p:cNvPr>
                <p:cNvSpPr/>
                <p:nvPr/>
              </p:nvSpPr>
              <p:spPr>
                <a:xfrm>
                  <a:off x="3925002" y="4047892"/>
                  <a:ext cx="2263926" cy="1439271"/>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en-US" sz="1400"/>
                    <a:t>Hexagon 690</a:t>
                  </a:r>
                </a:p>
              </p:txBody>
            </p:sp>
            <p:sp>
              <p:nvSpPr>
                <p:cNvPr id="99" name="Rectangle 98">
                  <a:extLst>
                    <a:ext uri="{FF2B5EF4-FFF2-40B4-BE49-F238E27FC236}">
                      <a16:creationId xmlns:a16="http://schemas.microsoft.com/office/drawing/2014/main" id="{B93BBB87-C421-A14E-ACA6-079002F102F8}"/>
                    </a:ext>
                  </a:extLst>
                </p:cNvPr>
                <p:cNvSpPr/>
                <p:nvPr/>
              </p:nvSpPr>
              <p:spPr>
                <a:xfrm>
                  <a:off x="4069895" y="4460459"/>
                  <a:ext cx="1974139"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1024b Vector Units</a:t>
                  </a:r>
                </a:p>
              </p:txBody>
            </p:sp>
          </p:grpSp>
          <p:sp>
            <p:nvSpPr>
              <p:cNvPr id="97" name="Rectangle 96">
                <a:extLst>
                  <a:ext uri="{FF2B5EF4-FFF2-40B4-BE49-F238E27FC236}">
                    <a16:creationId xmlns:a16="http://schemas.microsoft.com/office/drawing/2014/main" id="{CCF1969D-AE11-EC4A-937C-08E8F6A1B769}"/>
                  </a:ext>
                </a:extLst>
              </p:cNvPr>
              <p:cNvSpPr/>
              <p:nvPr/>
            </p:nvSpPr>
            <p:spPr>
              <a:xfrm>
                <a:off x="3635311" y="5591456"/>
                <a:ext cx="1974139"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Tensor Accelerator</a:t>
                </a:r>
              </a:p>
            </p:txBody>
          </p:sp>
        </p:grpSp>
        <p:sp>
          <p:nvSpPr>
            <p:cNvPr id="77" name="TextBox 76">
              <a:extLst>
                <a:ext uri="{FF2B5EF4-FFF2-40B4-BE49-F238E27FC236}">
                  <a16:creationId xmlns:a16="http://schemas.microsoft.com/office/drawing/2014/main" id="{7E9D841A-783E-9640-AA8C-93CD5E7AD6A8}"/>
                </a:ext>
              </a:extLst>
            </p:cNvPr>
            <p:cNvSpPr txBox="1"/>
            <p:nvPr/>
          </p:nvSpPr>
          <p:spPr>
            <a:xfrm>
              <a:off x="3595587" y="5650294"/>
              <a:ext cx="802188" cy="236479"/>
            </a:xfrm>
            <a:prstGeom prst="rect">
              <a:avLst/>
            </a:prstGeom>
            <a:noFill/>
          </p:spPr>
          <p:txBody>
            <a:bodyPr wrap="none" rtlCol="0">
              <a:spAutoFit/>
            </a:bodyPr>
            <a:lstStyle/>
            <a:p>
              <a:r>
                <a:rPr lang="en-US" sz="1000"/>
                <a:t>576 MHz</a:t>
              </a:r>
            </a:p>
          </p:txBody>
        </p:sp>
        <p:sp>
          <p:nvSpPr>
            <p:cNvPr id="78" name="Rectangle 77">
              <a:extLst>
                <a:ext uri="{FF2B5EF4-FFF2-40B4-BE49-F238E27FC236}">
                  <a16:creationId xmlns:a16="http://schemas.microsoft.com/office/drawing/2014/main" id="{6A489E46-4DA5-8248-9C2C-7C33DCD67B5C}"/>
                </a:ext>
              </a:extLst>
            </p:cNvPr>
            <p:cNvSpPr/>
            <p:nvPr/>
          </p:nvSpPr>
          <p:spPr>
            <a:xfrm>
              <a:off x="337243" y="3131348"/>
              <a:ext cx="7986322" cy="1926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L3  (2 MB)</a:t>
              </a:r>
            </a:p>
          </p:txBody>
        </p:sp>
        <p:sp>
          <p:nvSpPr>
            <p:cNvPr id="79" name="Up-Down Arrow 78">
              <a:extLst>
                <a:ext uri="{FF2B5EF4-FFF2-40B4-BE49-F238E27FC236}">
                  <a16:creationId xmlns:a16="http://schemas.microsoft.com/office/drawing/2014/main" id="{E660EA79-9085-B444-9735-0A879CEAAE27}"/>
                </a:ext>
              </a:extLst>
            </p:cNvPr>
            <p:cNvSpPr/>
            <p:nvPr/>
          </p:nvSpPr>
          <p:spPr>
            <a:xfrm>
              <a:off x="1796088" y="2823660"/>
              <a:ext cx="153215" cy="317648"/>
            </a:xfrm>
            <a:prstGeom prst="upDownArrow">
              <a:avLst/>
            </a:prstGeom>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800"/>
            </a:p>
          </p:txBody>
        </p:sp>
        <p:sp>
          <p:nvSpPr>
            <p:cNvPr id="80" name="Up-Down Arrow 79">
              <a:extLst>
                <a:ext uri="{FF2B5EF4-FFF2-40B4-BE49-F238E27FC236}">
                  <a16:creationId xmlns:a16="http://schemas.microsoft.com/office/drawing/2014/main" id="{F00F5645-0A9C-9C43-8014-9F4CE63095E0}"/>
                </a:ext>
              </a:extLst>
            </p:cNvPr>
            <p:cNvSpPr/>
            <p:nvPr/>
          </p:nvSpPr>
          <p:spPr>
            <a:xfrm>
              <a:off x="4466073" y="2821666"/>
              <a:ext cx="170683" cy="309682"/>
            </a:xfrm>
            <a:prstGeom prst="upDownArrow">
              <a:avLst/>
            </a:prstGeom>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800"/>
            </a:p>
          </p:txBody>
        </p:sp>
        <p:sp>
          <p:nvSpPr>
            <p:cNvPr id="81" name="Up-Down Arrow 80">
              <a:extLst>
                <a:ext uri="{FF2B5EF4-FFF2-40B4-BE49-F238E27FC236}">
                  <a16:creationId xmlns:a16="http://schemas.microsoft.com/office/drawing/2014/main" id="{35FCE62B-73E5-BC4B-BA20-0B1058ADE4C4}"/>
                </a:ext>
              </a:extLst>
            </p:cNvPr>
            <p:cNvSpPr/>
            <p:nvPr/>
          </p:nvSpPr>
          <p:spPr>
            <a:xfrm>
              <a:off x="7132929" y="2796968"/>
              <a:ext cx="158163" cy="344340"/>
            </a:xfrm>
            <a:prstGeom prst="upDownArrow">
              <a:avLst/>
            </a:prstGeom>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800"/>
            </a:p>
          </p:txBody>
        </p:sp>
        <p:sp>
          <p:nvSpPr>
            <p:cNvPr id="82" name="Up-Down Arrow 81">
              <a:extLst>
                <a:ext uri="{FF2B5EF4-FFF2-40B4-BE49-F238E27FC236}">
                  <a16:creationId xmlns:a16="http://schemas.microsoft.com/office/drawing/2014/main" id="{62174A69-DFED-8D43-9B63-74643A79FA2B}"/>
                </a:ext>
              </a:extLst>
            </p:cNvPr>
            <p:cNvSpPr/>
            <p:nvPr/>
          </p:nvSpPr>
          <p:spPr>
            <a:xfrm>
              <a:off x="4079199" y="3344326"/>
              <a:ext cx="182880" cy="365760"/>
            </a:xfrm>
            <a:prstGeom prst="upDownArrow">
              <a:avLst/>
            </a:prstGeom>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800"/>
            </a:p>
          </p:txBody>
        </p:sp>
        <p:sp>
          <p:nvSpPr>
            <p:cNvPr id="83" name="Up-Down Arrow 82">
              <a:extLst>
                <a:ext uri="{FF2B5EF4-FFF2-40B4-BE49-F238E27FC236}">
                  <a16:creationId xmlns:a16="http://schemas.microsoft.com/office/drawing/2014/main" id="{75C255FA-D1A6-904A-B2B1-29E2E09B64BD}"/>
                </a:ext>
              </a:extLst>
            </p:cNvPr>
            <p:cNvSpPr/>
            <p:nvPr/>
          </p:nvSpPr>
          <p:spPr>
            <a:xfrm>
              <a:off x="1282299" y="4039252"/>
              <a:ext cx="171430" cy="365760"/>
            </a:xfrm>
            <a:prstGeom prst="upDownArrow">
              <a:avLst/>
            </a:prstGeom>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800"/>
            </a:p>
          </p:txBody>
        </p:sp>
        <p:sp>
          <p:nvSpPr>
            <p:cNvPr id="84" name="Up-Down Arrow 83">
              <a:extLst>
                <a:ext uri="{FF2B5EF4-FFF2-40B4-BE49-F238E27FC236}">
                  <a16:creationId xmlns:a16="http://schemas.microsoft.com/office/drawing/2014/main" id="{C8806673-9B16-E744-8F27-DA920166DF2D}"/>
                </a:ext>
              </a:extLst>
            </p:cNvPr>
            <p:cNvSpPr/>
            <p:nvPr/>
          </p:nvSpPr>
          <p:spPr>
            <a:xfrm>
              <a:off x="3455110" y="4041234"/>
              <a:ext cx="182880" cy="365760"/>
            </a:xfrm>
            <a:prstGeom prst="upDownArrow">
              <a:avLst/>
            </a:prstGeom>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800"/>
            </a:p>
          </p:txBody>
        </p:sp>
        <p:sp>
          <p:nvSpPr>
            <p:cNvPr id="85" name="Up-Down Arrow 84">
              <a:extLst>
                <a:ext uri="{FF2B5EF4-FFF2-40B4-BE49-F238E27FC236}">
                  <a16:creationId xmlns:a16="http://schemas.microsoft.com/office/drawing/2014/main" id="{7F784E03-DBBD-5148-B9D9-6410F449A263}"/>
                </a:ext>
              </a:extLst>
            </p:cNvPr>
            <p:cNvSpPr/>
            <p:nvPr/>
          </p:nvSpPr>
          <p:spPr>
            <a:xfrm>
              <a:off x="5133987" y="4041234"/>
              <a:ext cx="182880" cy="365760"/>
            </a:xfrm>
            <a:prstGeom prst="upDownArrow">
              <a:avLst/>
            </a:prstGeom>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800"/>
            </a:p>
          </p:txBody>
        </p:sp>
        <p:grpSp>
          <p:nvGrpSpPr>
            <p:cNvPr id="86" name="Group 85">
              <a:extLst>
                <a:ext uri="{FF2B5EF4-FFF2-40B4-BE49-F238E27FC236}">
                  <a16:creationId xmlns:a16="http://schemas.microsoft.com/office/drawing/2014/main" id="{373B5EF9-EB15-FA4B-83A2-1CAF7D0ACE25}"/>
                </a:ext>
              </a:extLst>
            </p:cNvPr>
            <p:cNvGrpSpPr/>
            <p:nvPr/>
          </p:nvGrpSpPr>
          <p:grpSpPr>
            <a:xfrm>
              <a:off x="4571422" y="4414394"/>
              <a:ext cx="1933039" cy="1461747"/>
              <a:chOff x="6014307" y="4537619"/>
              <a:chExt cx="2263926" cy="1461747"/>
            </a:xfrm>
          </p:grpSpPr>
          <p:grpSp>
            <p:nvGrpSpPr>
              <p:cNvPr id="91" name="Group 90">
                <a:extLst>
                  <a:ext uri="{FF2B5EF4-FFF2-40B4-BE49-F238E27FC236}">
                    <a16:creationId xmlns:a16="http://schemas.microsoft.com/office/drawing/2014/main" id="{CB0416A3-87AE-A146-B632-FB64291AFACA}"/>
                  </a:ext>
                </a:extLst>
              </p:cNvPr>
              <p:cNvGrpSpPr/>
              <p:nvPr/>
            </p:nvGrpSpPr>
            <p:grpSpPr>
              <a:xfrm>
                <a:off x="6014307" y="4537619"/>
                <a:ext cx="2263926" cy="1439271"/>
                <a:chOff x="3925002" y="4047892"/>
                <a:chExt cx="2263926" cy="1439271"/>
              </a:xfrm>
            </p:grpSpPr>
            <p:sp>
              <p:nvSpPr>
                <p:cNvPr id="94" name="Rectangle 93">
                  <a:extLst>
                    <a:ext uri="{FF2B5EF4-FFF2-40B4-BE49-F238E27FC236}">
                      <a16:creationId xmlns:a16="http://schemas.microsoft.com/office/drawing/2014/main" id="{3B575BB5-B7B3-7548-A420-151C539AB885}"/>
                    </a:ext>
                  </a:extLst>
                </p:cNvPr>
                <p:cNvSpPr/>
                <p:nvPr/>
              </p:nvSpPr>
              <p:spPr>
                <a:xfrm>
                  <a:off x="3925002" y="4047892"/>
                  <a:ext cx="2263926" cy="143927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a:t>LPDDR4X</a:t>
                  </a:r>
                </a:p>
              </p:txBody>
            </p:sp>
            <p:sp>
              <p:nvSpPr>
                <p:cNvPr id="95" name="Rectangle 94">
                  <a:extLst>
                    <a:ext uri="{FF2B5EF4-FFF2-40B4-BE49-F238E27FC236}">
                      <a16:creationId xmlns:a16="http://schemas.microsoft.com/office/drawing/2014/main" id="{2A92AB0E-DC9F-5742-8044-69914F3AAFDD}"/>
                    </a:ext>
                  </a:extLst>
                </p:cNvPr>
                <p:cNvSpPr/>
                <p:nvPr/>
              </p:nvSpPr>
              <p:spPr>
                <a:xfrm>
                  <a:off x="4069895" y="4460459"/>
                  <a:ext cx="1974139"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4 Channel</a:t>
                  </a:r>
                </a:p>
              </p:txBody>
            </p:sp>
          </p:grpSp>
          <p:sp>
            <p:nvSpPr>
              <p:cNvPr id="92" name="TextBox 91">
                <a:extLst>
                  <a:ext uri="{FF2B5EF4-FFF2-40B4-BE49-F238E27FC236}">
                    <a16:creationId xmlns:a16="http://schemas.microsoft.com/office/drawing/2014/main" id="{56EFC691-8853-B84F-ACC4-918EEC42EA9E}"/>
                  </a:ext>
                </a:extLst>
              </p:cNvPr>
              <p:cNvSpPr txBox="1"/>
              <p:nvPr/>
            </p:nvSpPr>
            <p:spPr>
              <a:xfrm>
                <a:off x="7252768" y="5762887"/>
                <a:ext cx="881081" cy="236479"/>
              </a:xfrm>
              <a:prstGeom prst="rect">
                <a:avLst/>
              </a:prstGeom>
              <a:noFill/>
            </p:spPr>
            <p:txBody>
              <a:bodyPr wrap="none" rtlCol="0">
                <a:spAutoFit/>
              </a:bodyPr>
              <a:lstStyle/>
              <a:p>
                <a:r>
                  <a:rPr lang="en-US" sz="1000"/>
                  <a:t>2.1 GHz</a:t>
                </a:r>
              </a:p>
            </p:txBody>
          </p:sp>
          <p:sp>
            <p:nvSpPr>
              <p:cNvPr id="93" name="Rectangle 92">
                <a:extLst>
                  <a:ext uri="{FF2B5EF4-FFF2-40B4-BE49-F238E27FC236}">
                    <a16:creationId xmlns:a16="http://schemas.microsoft.com/office/drawing/2014/main" id="{2FB9091D-A90A-044D-83F4-FB83C1145908}"/>
                  </a:ext>
                </a:extLst>
              </p:cNvPr>
              <p:cNvSpPr/>
              <p:nvPr/>
            </p:nvSpPr>
            <p:spPr>
              <a:xfrm>
                <a:off x="6151906" y="5420454"/>
                <a:ext cx="1974139"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a:t>6 to 16 GB </a:t>
                </a:r>
              </a:p>
            </p:txBody>
          </p:sp>
        </p:grpSp>
        <p:sp>
          <p:nvSpPr>
            <p:cNvPr id="87" name="Rectangle 86">
              <a:extLst>
                <a:ext uri="{FF2B5EF4-FFF2-40B4-BE49-F238E27FC236}">
                  <a16:creationId xmlns:a16="http://schemas.microsoft.com/office/drawing/2014/main" id="{B5D6E86D-2653-0949-A5D5-7CE3B0BF6722}"/>
                </a:ext>
              </a:extLst>
            </p:cNvPr>
            <p:cNvSpPr/>
            <p:nvPr/>
          </p:nvSpPr>
          <p:spPr>
            <a:xfrm>
              <a:off x="6573022" y="4405012"/>
              <a:ext cx="844136" cy="1439271"/>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200"/>
                <a:t>Spectra 380</a:t>
              </a:r>
            </a:p>
            <a:p>
              <a:pPr algn="ctr"/>
              <a:r>
                <a:rPr lang="en-US" sz="1200"/>
                <a:t>Camera</a:t>
              </a:r>
            </a:p>
            <a:p>
              <a:pPr algn="ctr"/>
              <a:r>
                <a:rPr lang="en-US" sz="1200"/>
                <a:t>ISP</a:t>
              </a:r>
            </a:p>
          </p:txBody>
        </p:sp>
        <p:sp>
          <p:nvSpPr>
            <p:cNvPr id="88" name="Rectangle 87">
              <a:extLst>
                <a:ext uri="{FF2B5EF4-FFF2-40B4-BE49-F238E27FC236}">
                  <a16:creationId xmlns:a16="http://schemas.microsoft.com/office/drawing/2014/main" id="{D43BBE50-04A5-6448-8A62-2AD6F125A4D9}"/>
                </a:ext>
              </a:extLst>
            </p:cNvPr>
            <p:cNvSpPr/>
            <p:nvPr/>
          </p:nvSpPr>
          <p:spPr>
            <a:xfrm>
              <a:off x="7492968" y="4405011"/>
              <a:ext cx="809798" cy="1439271"/>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200"/>
                <a:t>X24 +</a:t>
              </a:r>
            </a:p>
            <a:p>
              <a:pPr algn="ctr"/>
              <a:r>
                <a:rPr lang="en-US" sz="1200"/>
                <a:t>X50</a:t>
              </a:r>
            </a:p>
            <a:p>
              <a:pPr algn="ctr"/>
              <a:endParaRPr lang="en-US" sz="1200"/>
            </a:p>
            <a:p>
              <a:pPr algn="ctr"/>
              <a:r>
                <a:rPr lang="en-US" sz="1200"/>
                <a:t>LTE+5G</a:t>
              </a:r>
            </a:p>
            <a:p>
              <a:pPr algn="ctr"/>
              <a:r>
                <a:rPr lang="en-US" sz="1200"/>
                <a:t>Modem</a:t>
              </a:r>
            </a:p>
          </p:txBody>
        </p:sp>
        <p:sp>
          <p:nvSpPr>
            <p:cNvPr id="89" name="Up-Down Arrow 88">
              <a:extLst>
                <a:ext uri="{FF2B5EF4-FFF2-40B4-BE49-F238E27FC236}">
                  <a16:creationId xmlns:a16="http://schemas.microsoft.com/office/drawing/2014/main" id="{C46CD3D7-CF24-FD4E-A22F-55B61CC2B373}"/>
                </a:ext>
              </a:extLst>
            </p:cNvPr>
            <p:cNvSpPr/>
            <p:nvPr/>
          </p:nvSpPr>
          <p:spPr>
            <a:xfrm>
              <a:off x="6936401" y="4034803"/>
              <a:ext cx="182880" cy="365760"/>
            </a:xfrm>
            <a:prstGeom prst="upDownArrow">
              <a:avLst/>
            </a:prstGeom>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800"/>
            </a:p>
          </p:txBody>
        </p:sp>
        <p:sp>
          <p:nvSpPr>
            <p:cNvPr id="90" name="Up-Down Arrow 89">
              <a:extLst>
                <a:ext uri="{FF2B5EF4-FFF2-40B4-BE49-F238E27FC236}">
                  <a16:creationId xmlns:a16="http://schemas.microsoft.com/office/drawing/2014/main" id="{F008CE8F-78CA-BE41-A67D-5F81D0AF813C}"/>
                </a:ext>
              </a:extLst>
            </p:cNvPr>
            <p:cNvSpPr/>
            <p:nvPr/>
          </p:nvSpPr>
          <p:spPr>
            <a:xfrm>
              <a:off x="7818186" y="4039252"/>
              <a:ext cx="182880" cy="365760"/>
            </a:xfrm>
            <a:prstGeom prst="upDownArrow">
              <a:avLst/>
            </a:prstGeom>
          </p:spPr>
          <p:style>
            <a:lnRef idx="2">
              <a:schemeClr val="dk1"/>
            </a:lnRef>
            <a:fillRef idx="1">
              <a:schemeClr val="lt1"/>
            </a:fillRef>
            <a:effectRef idx="0">
              <a:schemeClr val="dk1"/>
            </a:effectRef>
            <a:fontRef idx="minor">
              <a:schemeClr val="dk1"/>
            </a:fontRef>
          </p:style>
          <p:txBody>
            <a:bodyPr vert="vert270" rtlCol="0" anchor="ctr"/>
            <a:lstStyle/>
            <a:p>
              <a:pPr algn="ctr"/>
              <a:endParaRPr lang="en-US" sz="800"/>
            </a:p>
          </p:txBody>
        </p:sp>
      </p:grpSp>
      <p:sp>
        <p:nvSpPr>
          <p:cNvPr id="130" name="TextBox 129">
            <a:extLst>
              <a:ext uri="{FF2B5EF4-FFF2-40B4-BE49-F238E27FC236}">
                <a16:creationId xmlns:a16="http://schemas.microsoft.com/office/drawing/2014/main" id="{E0108B5A-7F0C-D24D-8F6C-96D89EE84CEF}"/>
              </a:ext>
            </a:extLst>
          </p:cNvPr>
          <p:cNvSpPr txBox="1"/>
          <p:nvPr/>
        </p:nvSpPr>
        <p:spPr>
          <a:xfrm>
            <a:off x="6031044" y="6254950"/>
            <a:ext cx="5100251" cy="369332"/>
          </a:xfrm>
          <a:prstGeom prst="rect">
            <a:avLst/>
          </a:prstGeom>
          <a:noFill/>
        </p:spPr>
        <p:txBody>
          <a:bodyPr wrap="square" rtlCol="0">
            <a:spAutoFit/>
          </a:bodyPr>
          <a:lstStyle/>
          <a:p>
            <a:pPr algn="ctr">
              <a:lnSpc>
                <a:spcPct val="90000"/>
              </a:lnSpc>
            </a:pPr>
            <a:r>
              <a:rPr lang="en-US" sz="2000" b="1" dirty="0">
                <a:latin typeface="+mn-lt"/>
              </a:rPr>
              <a:t>Qualcomm Snapdragon Architecture</a:t>
            </a:r>
          </a:p>
        </p:txBody>
      </p:sp>
    </p:spTree>
    <p:extLst>
      <p:ext uri="{BB962C8B-B14F-4D97-AF65-F5344CB8AC3E}">
        <p14:creationId xmlns:p14="http://schemas.microsoft.com/office/powerpoint/2010/main" val="440113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902E-4D03-EB41-A95A-E1D27A1AF543}"/>
              </a:ext>
            </a:extLst>
          </p:cNvPr>
          <p:cNvSpPr>
            <a:spLocks noGrp="1"/>
          </p:cNvSpPr>
          <p:nvPr>
            <p:ph type="title"/>
          </p:nvPr>
        </p:nvSpPr>
        <p:spPr>
          <a:xfrm>
            <a:off x="429768" y="274320"/>
            <a:ext cx="11425236" cy="507831"/>
          </a:xfrm>
        </p:spPr>
        <p:txBody>
          <a:bodyPr/>
          <a:lstStyle/>
          <a:p>
            <a:r>
              <a:rPr lang="en-US" sz="3000" dirty="0"/>
              <a:t>Cosmic Castle for Programming Heterogeneous SoCs</a:t>
            </a:r>
          </a:p>
        </p:txBody>
      </p:sp>
      <p:pic>
        <p:nvPicPr>
          <p:cNvPr id="3" name="Picture 2" descr="A screenshot of a cell phone&#10;&#10;Description generated with very high confidence">
            <a:extLst>
              <a:ext uri="{FF2B5EF4-FFF2-40B4-BE49-F238E27FC236}">
                <a16:creationId xmlns:a16="http://schemas.microsoft.com/office/drawing/2014/main" id="{5029E4E9-D4C9-9247-A196-52E7D238EE8C}"/>
              </a:ext>
            </a:extLst>
          </p:cNvPr>
          <p:cNvPicPr>
            <a:picLocks noChangeAspect="1"/>
          </p:cNvPicPr>
          <p:nvPr/>
        </p:nvPicPr>
        <p:blipFill>
          <a:blip r:embed="rId2"/>
          <a:stretch>
            <a:fillRect/>
          </a:stretch>
        </p:blipFill>
        <p:spPr>
          <a:xfrm>
            <a:off x="829056" y="1458024"/>
            <a:ext cx="9131807" cy="4951977"/>
          </a:xfrm>
          <a:prstGeom prst="rect">
            <a:avLst/>
          </a:prstGeom>
        </p:spPr>
      </p:pic>
      <p:sp>
        <p:nvSpPr>
          <p:cNvPr id="4" name="Rectangle: Rounded Corners 5">
            <a:extLst>
              <a:ext uri="{FF2B5EF4-FFF2-40B4-BE49-F238E27FC236}">
                <a16:creationId xmlns:a16="http://schemas.microsoft.com/office/drawing/2014/main" id="{B18C341D-0DE1-0541-8784-F79AAE6CEAA9}"/>
              </a:ext>
            </a:extLst>
          </p:cNvPr>
          <p:cNvSpPr/>
          <p:nvPr/>
        </p:nvSpPr>
        <p:spPr>
          <a:xfrm>
            <a:off x="2304288" y="2743200"/>
            <a:ext cx="7888224" cy="2316480"/>
          </a:xfrm>
          <a:prstGeom prst="roundRect">
            <a:avLst/>
          </a:prstGeom>
          <a:noFill/>
          <a:ln w="762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080F425-71F1-9A45-A100-543B6320950B}"/>
              </a:ext>
            </a:extLst>
          </p:cNvPr>
          <p:cNvSpPr txBox="1"/>
          <p:nvPr/>
        </p:nvSpPr>
        <p:spPr>
          <a:xfrm>
            <a:off x="10192512" y="3429000"/>
            <a:ext cx="1914144" cy="840230"/>
          </a:xfrm>
          <a:prstGeom prst="rect">
            <a:avLst/>
          </a:prstGeom>
          <a:noFill/>
        </p:spPr>
        <p:txBody>
          <a:bodyPr wrap="square" rtlCol="0">
            <a:spAutoFit/>
          </a:bodyPr>
          <a:lstStyle/>
          <a:p>
            <a:pPr algn="l">
              <a:lnSpc>
                <a:spcPct val="90000"/>
              </a:lnSpc>
            </a:pPr>
            <a:r>
              <a:rPr lang="en-US" b="1" dirty="0">
                <a:solidFill>
                  <a:srgbClr val="FF0000"/>
                </a:solidFill>
                <a:latin typeface="+mn-lt"/>
              </a:rPr>
              <a:t>Main Programming System</a:t>
            </a:r>
          </a:p>
        </p:txBody>
      </p:sp>
    </p:spTree>
    <p:extLst>
      <p:ext uri="{BB962C8B-B14F-4D97-AF65-F5344CB8AC3E}">
        <p14:creationId xmlns:p14="http://schemas.microsoft.com/office/powerpoint/2010/main" val="241321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12739-2715-2349-858E-870648B2A4F8}"/>
              </a:ext>
            </a:extLst>
          </p:cNvPr>
          <p:cNvSpPr>
            <a:spLocks noGrp="1"/>
          </p:cNvSpPr>
          <p:nvPr>
            <p:ph type="title"/>
          </p:nvPr>
        </p:nvSpPr>
        <p:spPr/>
        <p:txBody>
          <a:bodyPr/>
          <a:lstStyle/>
          <a:p>
            <a:r>
              <a:rPr lang="en-US" dirty="0"/>
              <a:t>Cosmic Castle Main Programming System</a:t>
            </a:r>
          </a:p>
        </p:txBody>
      </p:sp>
      <p:grpSp>
        <p:nvGrpSpPr>
          <p:cNvPr id="4" name="Group 3">
            <a:extLst>
              <a:ext uri="{FF2B5EF4-FFF2-40B4-BE49-F238E27FC236}">
                <a16:creationId xmlns:a16="http://schemas.microsoft.com/office/drawing/2014/main" id="{AE111C4D-C1AC-B44A-BC44-FAFEEF6496ED}"/>
              </a:ext>
            </a:extLst>
          </p:cNvPr>
          <p:cNvGrpSpPr/>
          <p:nvPr/>
        </p:nvGrpSpPr>
        <p:grpSpPr>
          <a:xfrm>
            <a:off x="786059" y="955854"/>
            <a:ext cx="3867584" cy="5611497"/>
            <a:chOff x="7194058" y="1142999"/>
            <a:chExt cx="3867584" cy="5611497"/>
          </a:xfrm>
        </p:grpSpPr>
        <p:pic>
          <p:nvPicPr>
            <p:cNvPr id="3" name="Picture 2">
              <a:extLst>
                <a:ext uri="{FF2B5EF4-FFF2-40B4-BE49-F238E27FC236}">
                  <a16:creationId xmlns:a16="http://schemas.microsoft.com/office/drawing/2014/main" id="{6D190C63-8879-D440-A0F3-0C81C878C1B0}"/>
                </a:ext>
              </a:extLst>
            </p:cNvPr>
            <p:cNvPicPr>
              <a:picLocks noChangeAspect="1"/>
            </p:cNvPicPr>
            <p:nvPr/>
          </p:nvPicPr>
          <p:blipFill>
            <a:blip r:embed="rId2"/>
            <a:srcRect/>
            <a:stretch/>
          </p:blipFill>
          <p:spPr>
            <a:xfrm>
              <a:off x="7249640" y="1142999"/>
              <a:ext cx="3601239" cy="5307988"/>
            </a:xfrm>
            <a:prstGeom prst="rect">
              <a:avLst/>
            </a:prstGeom>
          </p:spPr>
        </p:pic>
        <p:sp>
          <p:nvSpPr>
            <p:cNvPr id="14" name="TextBox 13">
              <a:extLst>
                <a:ext uri="{FF2B5EF4-FFF2-40B4-BE49-F238E27FC236}">
                  <a16:creationId xmlns:a16="http://schemas.microsoft.com/office/drawing/2014/main" id="{B24E15BB-C6EA-494B-AE51-9BE90D48F84D}"/>
                </a:ext>
              </a:extLst>
            </p:cNvPr>
            <p:cNvSpPr txBox="1"/>
            <p:nvPr/>
          </p:nvSpPr>
          <p:spPr>
            <a:xfrm>
              <a:off x="7194058" y="6412864"/>
              <a:ext cx="3867584" cy="341632"/>
            </a:xfrm>
            <a:prstGeom prst="rect">
              <a:avLst/>
            </a:prstGeom>
            <a:noFill/>
          </p:spPr>
          <p:txBody>
            <a:bodyPr wrap="square" rtlCol="0">
              <a:spAutoFit/>
            </a:bodyPr>
            <a:lstStyle/>
            <a:p>
              <a:pPr algn="ctr">
                <a:lnSpc>
                  <a:spcPct val="90000"/>
                </a:lnSpc>
              </a:pPr>
              <a:r>
                <a:rPr lang="en-US" b="1" dirty="0">
                  <a:latin typeface="+mn-lt"/>
                </a:rPr>
                <a:t>IRIS Runtime for Snapdragon SoC</a:t>
              </a:r>
            </a:p>
          </p:txBody>
        </p:sp>
      </p:grpSp>
      <p:grpSp>
        <p:nvGrpSpPr>
          <p:cNvPr id="18" name="Group 17">
            <a:extLst>
              <a:ext uri="{FF2B5EF4-FFF2-40B4-BE49-F238E27FC236}">
                <a16:creationId xmlns:a16="http://schemas.microsoft.com/office/drawing/2014/main" id="{40AD3B87-7719-264C-8DAC-11692B15F3BC}"/>
              </a:ext>
            </a:extLst>
          </p:cNvPr>
          <p:cNvGrpSpPr/>
          <p:nvPr/>
        </p:nvGrpSpPr>
        <p:grpSpPr>
          <a:xfrm>
            <a:off x="779124" y="966304"/>
            <a:ext cx="9767734" cy="2880506"/>
            <a:chOff x="779124" y="966304"/>
            <a:chExt cx="9767734" cy="2880506"/>
          </a:xfrm>
        </p:grpSpPr>
        <p:cxnSp>
          <p:nvCxnSpPr>
            <p:cNvPr id="7" name="Straight Connector 6">
              <a:extLst>
                <a:ext uri="{FF2B5EF4-FFF2-40B4-BE49-F238E27FC236}">
                  <a16:creationId xmlns:a16="http://schemas.microsoft.com/office/drawing/2014/main" id="{C11508BE-F4C3-6848-AE6B-BF20405AD4E5}"/>
                </a:ext>
              </a:extLst>
            </p:cNvPr>
            <p:cNvCxnSpPr>
              <a:cxnSpLocks/>
            </p:cNvCxnSpPr>
            <p:nvPr/>
          </p:nvCxnSpPr>
          <p:spPr>
            <a:xfrm>
              <a:off x="4498461" y="966305"/>
              <a:ext cx="2384640" cy="1"/>
            </a:xfrm>
            <a:prstGeom prst="line">
              <a:avLst/>
            </a:prstGeom>
            <a:ln w="38100">
              <a:solidFill>
                <a:srgbClr val="C00000"/>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365F08-4A3F-6240-9CFC-C1B90456C102}"/>
                </a:ext>
              </a:extLst>
            </p:cNvPr>
            <p:cNvCxnSpPr>
              <a:cxnSpLocks/>
            </p:cNvCxnSpPr>
            <p:nvPr/>
          </p:nvCxnSpPr>
          <p:spPr>
            <a:xfrm>
              <a:off x="4498461" y="1662512"/>
              <a:ext cx="2384640" cy="1842666"/>
            </a:xfrm>
            <a:prstGeom prst="line">
              <a:avLst/>
            </a:prstGeom>
            <a:ln w="38100">
              <a:solidFill>
                <a:srgbClr val="C00000"/>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Content Placeholder 5">
              <a:extLst>
                <a:ext uri="{FF2B5EF4-FFF2-40B4-BE49-F238E27FC236}">
                  <a16:creationId xmlns:a16="http://schemas.microsoft.com/office/drawing/2014/main" id="{1DD7211C-FD22-4A4C-B5DA-BFE28B833DA8}"/>
                </a:ext>
              </a:extLst>
            </p:cNvPr>
            <p:cNvPicPr>
              <a:picLocks noChangeAspect="1"/>
            </p:cNvPicPr>
            <p:nvPr/>
          </p:nvPicPr>
          <p:blipFill>
            <a:blip r:embed="rId3"/>
            <a:srcRect/>
            <a:stretch/>
          </p:blipFill>
          <p:spPr bwMode="auto">
            <a:xfrm>
              <a:off x="6945619" y="966304"/>
              <a:ext cx="3601239" cy="2538873"/>
            </a:xfrm>
            <a:prstGeom prst="rect">
              <a:avLst/>
            </a:prstGeom>
            <a:noFill/>
            <a:ln w="9525">
              <a:noFill/>
              <a:miter lim="800000"/>
              <a:headEnd/>
              <a:tailEnd/>
            </a:ln>
          </p:spPr>
        </p:pic>
        <p:sp>
          <p:nvSpPr>
            <p:cNvPr id="15" name="TextBox 14">
              <a:extLst>
                <a:ext uri="{FF2B5EF4-FFF2-40B4-BE49-F238E27FC236}">
                  <a16:creationId xmlns:a16="http://schemas.microsoft.com/office/drawing/2014/main" id="{94DC4888-6F6E-4948-A20C-7053AEE26EAA}"/>
                </a:ext>
              </a:extLst>
            </p:cNvPr>
            <p:cNvSpPr txBox="1"/>
            <p:nvPr/>
          </p:nvSpPr>
          <p:spPr>
            <a:xfrm>
              <a:off x="7444937" y="3505178"/>
              <a:ext cx="2602602" cy="341632"/>
            </a:xfrm>
            <a:prstGeom prst="rect">
              <a:avLst/>
            </a:prstGeom>
            <a:noFill/>
          </p:spPr>
          <p:txBody>
            <a:bodyPr wrap="square" rtlCol="0">
              <a:spAutoFit/>
            </a:bodyPr>
            <a:lstStyle/>
            <a:p>
              <a:pPr algn="ctr">
                <a:lnSpc>
                  <a:spcPct val="90000"/>
                </a:lnSpc>
              </a:pPr>
              <a:r>
                <a:rPr lang="en-US" b="1" dirty="0">
                  <a:latin typeface="+mn-lt"/>
                </a:rPr>
                <a:t>OpenARC Compiler</a:t>
              </a:r>
            </a:p>
          </p:txBody>
        </p:sp>
        <p:sp>
          <p:nvSpPr>
            <p:cNvPr id="16" name="Rounded Rectangle 15">
              <a:extLst>
                <a:ext uri="{FF2B5EF4-FFF2-40B4-BE49-F238E27FC236}">
                  <a16:creationId xmlns:a16="http://schemas.microsoft.com/office/drawing/2014/main" id="{38E6787B-F970-ED4C-98EB-84A60C8BA296}"/>
                </a:ext>
              </a:extLst>
            </p:cNvPr>
            <p:cNvSpPr/>
            <p:nvPr/>
          </p:nvSpPr>
          <p:spPr>
            <a:xfrm>
              <a:off x="779124" y="966304"/>
              <a:ext cx="3719338" cy="696208"/>
            </a:xfrm>
            <a:prstGeom prst="roundRect">
              <a:avLst/>
            </a:prstGeom>
            <a:noFill/>
            <a:ln w="38100">
              <a:solidFill>
                <a:srgbClr val="C0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sp>
        <p:nvSpPr>
          <p:cNvPr id="19" name="Content Placeholder 2">
            <a:extLst>
              <a:ext uri="{FF2B5EF4-FFF2-40B4-BE49-F238E27FC236}">
                <a16:creationId xmlns:a16="http://schemas.microsoft.com/office/drawing/2014/main" id="{BD04DD69-016C-614B-B298-D8795D2C827E}"/>
              </a:ext>
            </a:extLst>
          </p:cNvPr>
          <p:cNvSpPr txBox="1">
            <a:spLocks/>
          </p:cNvSpPr>
          <p:nvPr/>
        </p:nvSpPr>
        <p:spPr>
          <a:xfrm>
            <a:off x="4505397" y="3877268"/>
            <a:ext cx="7349607" cy="2889290"/>
          </a:xfrm>
          <a:prstGeom prst="rect">
            <a:avLst/>
          </a:prstGeom>
        </p:spPr>
        <p:txBody>
          <a:bodyPr>
            <a:normAutofit fontScale="92500" lnSpcReduction="20000"/>
          </a:bodyPr>
          <a:lst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8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Provide programmers a unified programming environment to write portable code across heterogeneous architectures (and preferred programming systems)</a:t>
            </a:r>
          </a:p>
          <a:p>
            <a:r>
              <a:rPr lang="en-US" sz="1800" dirty="0"/>
              <a:t>Orchestrate diverse programming systems (OpenCL, CUDA, HIP, OpenMP, Hexagon) in a single application</a:t>
            </a:r>
          </a:p>
          <a:p>
            <a:r>
              <a:rPr lang="en-US" sz="1800" dirty="0"/>
              <a:t>Refer to following papers for more details on IRIS and OpenARC:</a:t>
            </a:r>
          </a:p>
          <a:p>
            <a:pPr lvl="1"/>
            <a:r>
              <a:rPr lang="en-US" sz="1600" dirty="0">
                <a:latin typeface="Segoe UI" panose="020B0502040204020203" pitchFamily="34" charset="0"/>
              </a:rPr>
              <a:t>J. Kim, S. Lee, B. Johnston, and J. S. Vetter, “IRIS: A portable runtime system exploiting multiple heterogeneous programming systems,” in IEEE High Performance Extreme Computing (HPEC), 2021.</a:t>
            </a:r>
          </a:p>
          <a:p>
            <a:pPr lvl="1"/>
            <a:r>
              <a:rPr lang="en-US" sz="1600" i="1" dirty="0">
                <a:latin typeface="Segoe UI" panose="020B0502040204020203" pitchFamily="34" charset="0"/>
              </a:rPr>
              <a:t>S. Lee and J. S. Vetter, OpenARC: Extensible </a:t>
            </a:r>
            <a:r>
              <a:rPr lang="en-US" sz="1600" i="1" dirty="0" err="1">
                <a:latin typeface="Segoe UI" panose="020B0502040204020203" pitchFamily="34" charset="0"/>
              </a:rPr>
              <a:t>OpenACC</a:t>
            </a:r>
            <a:r>
              <a:rPr lang="en-US" sz="1600" i="1" dirty="0">
                <a:latin typeface="Segoe UI" panose="020B0502040204020203" pitchFamily="34" charset="0"/>
              </a:rPr>
              <a:t> Compiler Framework for Directive-Based Accelerator Programming Study, Workshop on Accelerator Programming Using Directives (WACCPD) in conjunction with SC14, 2014.</a:t>
            </a:r>
          </a:p>
        </p:txBody>
      </p:sp>
    </p:spTree>
    <p:extLst>
      <p:ext uri="{BB962C8B-B14F-4D97-AF65-F5344CB8AC3E}">
        <p14:creationId xmlns:p14="http://schemas.microsoft.com/office/powerpoint/2010/main" val="134246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D010-422D-9C49-B37D-C9E5CAE54B79}"/>
              </a:ext>
            </a:extLst>
          </p:cNvPr>
          <p:cNvSpPr>
            <a:spLocks noGrp="1"/>
          </p:cNvSpPr>
          <p:nvPr>
            <p:ph type="title"/>
          </p:nvPr>
        </p:nvSpPr>
        <p:spPr/>
        <p:txBody>
          <a:bodyPr/>
          <a:lstStyle/>
          <a:p>
            <a:r>
              <a:rPr lang="en-US" dirty="0"/>
              <a:t>SGEMM Performance on Snapdragon SoC</a:t>
            </a:r>
          </a:p>
        </p:txBody>
      </p:sp>
      <p:pic>
        <p:nvPicPr>
          <p:cNvPr id="3" name="Picture 2">
            <a:extLst>
              <a:ext uri="{FF2B5EF4-FFF2-40B4-BE49-F238E27FC236}">
                <a16:creationId xmlns:a16="http://schemas.microsoft.com/office/drawing/2014/main" id="{8EBD9B29-A469-2848-A016-C99DFE209F9C}"/>
              </a:ext>
            </a:extLst>
          </p:cNvPr>
          <p:cNvPicPr>
            <a:picLocks noChangeAspect="1"/>
          </p:cNvPicPr>
          <p:nvPr/>
        </p:nvPicPr>
        <p:blipFill>
          <a:blip r:embed="rId2"/>
          <a:stretch>
            <a:fillRect/>
          </a:stretch>
        </p:blipFill>
        <p:spPr>
          <a:xfrm>
            <a:off x="1524000" y="1282916"/>
            <a:ext cx="9144000" cy="4880920"/>
          </a:xfrm>
          <a:prstGeom prst="rect">
            <a:avLst/>
          </a:prstGeom>
        </p:spPr>
      </p:pic>
    </p:spTree>
    <p:extLst>
      <p:ext uri="{BB962C8B-B14F-4D97-AF65-F5344CB8AC3E}">
        <p14:creationId xmlns:p14="http://schemas.microsoft.com/office/powerpoint/2010/main" val="2205876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8689E-CACC-E044-8BAB-5B8319BCE2EA}"/>
              </a:ext>
            </a:extLst>
          </p:cNvPr>
          <p:cNvSpPr>
            <a:spLocks noGrp="1"/>
          </p:cNvSpPr>
          <p:nvPr>
            <p:ph type="title"/>
          </p:nvPr>
        </p:nvSpPr>
        <p:spPr>
          <a:xfrm>
            <a:off x="429768" y="274320"/>
            <a:ext cx="11425236" cy="978729"/>
          </a:xfrm>
        </p:spPr>
        <p:txBody>
          <a:bodyPr/>
          <a:lstStyle/>
          <a:p>
            <a:r>
              <a:rPr lang="en-US" dirty="0"/>
              <a:t>Performance Comparison of Heterogeneous Devices on Snapdragon SoC</a:t>
            </a:r>
          </a:p>
        </p:txBody>
      </p:sp>
      <p:pic>
        <p:nvPicPr>
          <p:cNvPr id="4" name="Picture 3">
            <a:extLst>
              <a:ext uri="{FF2B5EF4-FFF2-40B4-BE49-F238E27FC236}">
                <a16:creationId xmlns:a16="http://schemas.microsoft.com/office/drawing/2014/main" id="{45031B9A-A492-7145-8944-3FF0A6CD2BA1}"/>
              </a:ext>
            </a:extLst>
          </p:cNvPr>
          <p:cNvPicPr>
            <a:picLocks noChangeAspect="1"/>
          </p:cNvPicPr>
          <p:nvPr/>
        </p:nvPicPr>
        <p:blipFill>
          <a:blip r:embed="rId2"/>
          <a:stretch>
            <a:fillRect/>
          </a:stretch>
        </p:blipFill>
        <p:spPr>
          <a:xfrm>
            <a:off x="655986" y="1399590"/>
            <a:ext cx="5486400" cy="4548674"/>
          </a:xfrm>
          <a:prstGeom prst="rect">
            <a:avLst/>
          </a:prstGeom>
        </p:spPr>
      </p:pic>
      <p:pic>
        <p:nvPicPr>
          <p:cNvPr id="6" name="Picture 5">
            <a:extLst>
              <a:ext uri="{FF2B5EF4-FFF2-40B4-BE49-F238E27FC236}">
                <a16:creationId xmlns:a16="http://schemas.microsoft.com/office/drawing/2014/main" id="{75020059-EEF4-1740-8EF4-E5B05B22A3A7}"/>
              </a:ext>
            </a:extLst>
          </p:cNvPr>
          <p:cNvPicPr>
            <a:picLocks noChangeAspect="1"/>
          </p:cNvPicPr>
          <p:nvPr/>
        </p:nvPicPr>
        <p:blipFill>
          <a:blip r:embed="rId3"/>
          <a:stretch>
            <a:fillRect/>
          </a:stretch>
        </p:blipFill>
        <p:spPr>
          <a:xfrm>
            <a:off x="6906418" y="1956793"/>
            <a:ext cx="4572000" cy="3434268"/>
          </a:xfrm>
          <a:prstGeom prst="rect">
            <a:avLst/>
          </a:prstGeom>
        </p:spPr>
      </p:pic>
      <p:sp>
        <p:nvSpPr>
          <p:cNvPr id="9" name="TextBox 8">
            <a:extLst>
              <a:ext uri="{FF2B5EF4-FFF2-40B4-BE49-F238E27FC236}">
                <a16:creationId xmlns:a16="http://schemas.microsoft.com/office/drawing/2014/main" id="{E2F78435-8A45-7E4D-923C-6CC25FBFB6C5}"/>
              </a:ext>
            </a:extLst>
          </p:cNvPr>
          <p:cNvSpPr txBox="1"/>
          <p:nvPr/>
        </p:nvSpPr>
        <p:spPr>
          <a:xfrm>
            <a:off x="1121350" y="5777448"/>
            <a:ext cx="4555672" cy="341632"/>
          </a:xfrm>
          <a:prstGeom prst="rect">
            <a:avLst/>
          </a:prstGeom>
          <a:noFill/>
        </p:spPr>
        <p:txBody>
          <a:bodyPr wrap="square" rtlCol="0">
            <a:spAutoFit/>
          </a:bodyPr>
          <a:lstStyle/>
          <a:p>
            <a:pPr algn="ctr">
              <a:lnSpc>
                <a:spcPct val="90000"/>
              </a:lnSpc>
            </a:pPr>
            <a:r>
              <a:rPr lang="en-US" dirty="0">
                <a:latin typeface="+mn-lt"/>
              </a:rPr>
              <a:t>SAXPY and Sobel Filter Benchmarking</a:t>
            </a:r>
          </a:p>
        </p:txBody>
      </p:sp>
      <p:sp>
        <p:nvSpPr>
          <p:cNvPr id="10" name="TextBox 9">
            <a:extLst>
              <a:ext uri="{FF2B5EF4-FFF2-40B4-BE49-F238E27FC236}">
                <a16:creationId xmlns:a16="http://schemas.microsoft.com/office/drawing/2014/main" id="{45F09032-370B-064F-816E-5EBAC39372F1}"/>
              </a:ext>
            </a:extLst>
          </p:cNvPr>
          <p:cNvSpPr txBox="1"/>
          <p:nvPr/>
        </p:nvSpPr>
        <p:spPr>
          <a:xfrm>
            <a:off x="6636712" y="5777448"/>
            <a:ext cx="5111411" cy="341632"/>
          </a:xfrm>
          <a:prstGeom prst="rect">
            <a:avLst/>
          </a:prstGeom>
          <a:noFill/>
        </p:spPr>
        <p:txBody>
          <a:bodyPr wrap="square" rtlCol="0">
            <a:spAutoFit/>
          </a:bodyPr>
          <a:lstStyle/>
          <a:p>
            <a:pPr algn="ctr">
              <a:lnSpc>
                <a:spcPct val="90000"/>
              </a:lnSpc>
            </a:pPr>
            <a:r>
              <a:rPr lang="en-US" dirty="0">
                <a:latin typeface="+mn-lt"/>
              </a:rPr>
              <a:t>Runtime-Split of Sobel Filter on Hexagon DSP</a:t>
            </a:r>
          </a:p>
        </p:txBody>
      </p:sp>
    </p:spTree>
    <p:extLst>
      <p:ext uri="{BB962C8B-B14F-4D97-AF65-F5344CB8AC3E}">
        <p14:creationId xmlns:p14="http://schemas.microsoft.com/office/powerpoint/2010/main" val="584457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1EF2-DED6-0844-9080-ABFDEF5A6F7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ED9443E-91A3-5045-87B5-8B506718FEB8}"/>
              </a:ext>
            </a:extLst>
          </p:cNvPr>
          <p:cNvSpPr>
            <a:spLocks noGrp="1"/>
          </p:cNvSpPr>
          <p:nvPr>
            <p:ph idx="1"/>
          </p:nvPr>
        </p:nvSpPr>
        <p:spPr/>
        <p:txBody>
          <a:bodyPr/>
          <a:lstStyle/>
          <a:p>
            <a:r>
              <a:rPr lang="en-US" dirty="0"/>
              <a:t>Cosmic Castle is a software ecosystem for performance portable programming on the heterogeneous SoCs.</a:t>
            </a:r>
          </a:p>
          <a:p>
            <a:r>
              <a:rPr lang="en-US" dirty="0"/>
              <a:t>Preliminary evaluation of Cosmic Castle on the Snapdragon SoC shows that Cosmic Castle allows users to program SoCs by using directive-based high-level programming models while exploiting and intermixing different device- specific programming models preferred by each heterogeneous device.</a:t>
            </a:r>
          </a:p>
          <a:p>
            <a:r>
              <a:rPr lang="en-US" dirty="0"/>
              <a:t>The initial performance comparison against  manual low-level implementations shows the need for exploring further optimization opportunities.</a:t>
            </a:r>
          </a:p>
          <a:p>
            <a:endParaRPr lang="en-US" dirty="0"/>
          </a:p>
        </p:txBody>
      </p:sp>
    </p:spTree>
    <p:extLst>
      <p:ext uri="{BB962C8B-B14F-4D97-AF65-F5344CB8AC3E}">
        <p14:creationId xmlns:p14="http://schemas.microsoft.com/office/powerpoint/2010/main" val="2709750646"/>
      </p:ext>
    </p:extLst>
  </p:cSld>
  <p:clrMapOvr>
    <a:masterClrMapping/>
  </p:clrMapOvr>
</p:sld>
</file>

<file path=ppt/theme/theme1.xml><?xml version="1.0" encoding="utf-8"?>
<a:theme xmlns:a="http://schemas.openxmlformats.org/drawingml/2006/main" name="ORNL">
  <a:themeElements>
    <a:clrScheme name="ORNL theme colors 180717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ORNL template 16x9_180808" id="{EF133236-4FD1-4E83-B0AC-464DEE56453C}" vid="{ECDBAF0C-67FD-47C6-9CC9-5310617ED098}"/>
    </a:ext>
  </a:extLst>
</a:theme>
</file>

<file path=ppt/theme/theme2.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36BFB3AB80EA044897B163D651BE7CF" ma:contentTypeVersion="12" ma:contentTypeDescription="Create a new document." ma:contentTypeScope="" ma:versionID="5ccae34aae965e24db62e9729d4dd5e4">
  <xsd:schema xmlns:xsd="http://www.w3.org/2001/XMLSchema" xmlns:xs="http://www.w3.org/2001/XMLSchema" xmlns:p="http://schemas.microsoft.com/office/2006/metadata/properties" xmlns:ns2="38e4deb0-de08-4adb-aafc-d8ff02544178" targetNamespace="http://schemas.microsoft.com/office/2006/metadata/properties" ma:root="true" ma:fieldsID="73e7bd080f35e63ea4fc24c5765ee755" ns2:_="">
    <xsd:import namespace="38e4deb0-de08-4adb-aafc-d8ff0254417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4deb0-de08-4adb-aafc-d8ff025441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4FB6BD-000C-41AF-9DE8-4264F777F37F}">
  <ds:schemaRefs>
    <ds:schemaRef ds:uri="http://schemas.microsoft.com/sharepoint/v3/contenttype/forms"/>
  </ds:schemaRefs>
</ds:datastoreItem>
</file>

<file path=customXml/itemProps2.xml><?xml version="1.0" encoding="utf-8"?>
<ds:datastoreItem xmlns:ds="http://schemas.openxmlformats.org/officeDocument/2006/customXml" ds:itemID="{5BA20C22-D077-412B-81BA-8B2541026FAD}">
  <ds:schemaRefs>
    <ds:schemaRef ds:uri="http://schemas.openxmlformats.org/package/2006/metadata/core-properties"/>
    <ds:schemaRef ds:uri="http://schemas.microsoft.com/office/2006/documentManagement/types"/>
    <ds:schemaRef ds:uri="http://www.w3.org/XML/1998/namespace"/>
    <ds:schemaRef ds:uri="http://purl.org/dc/elements/1.1/"/>
    <ds:schemaRef ds:uri="http://schemas.microsoft.com/office/2006/metadata/properties"/>
    <ds:schemaRef ds:uri="http://purl.org/dc/term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8EF5AA9-B8DF-4DC7-90A1-A91BA595B6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e4deb0-de08-4adb-aafc-d8ff025441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ORNL</Template>
  <TotalTime>0</TotalTime>
  <Words>801</Words>
  <Application>Microsoft Macintosh PowerPoint</Application>
  <PresentationFormat>Widescreen</PresentationFormat>
  <Paragraphs>119</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Black</vt:lpstr>
      <vt:lpstr>Calibri</vt:lpstr>
      <vt:lpstr>Century Gothic</vt:lpstr>
      <vt:lpstr>Segoe UI</vt:lpstr>
      <vt:lpstr>Tahoma</vt:lpstr>
      <vt:lpstr>ORNL</vt:lpstr>
      <vt:lpstr>Toward Performance Portable Programming for Heterogeneous Systems on a Chip: A Case Study with Qualcomm Snapdragon SoC</vt:lpstr>
      <vt:lpstr>Heterogeneity in High Performance Computing</vt:lpstr>
      <vt:lpstr>Programming Heterogeneous Systems is a Bigger Issue in Embedded/Mobile Computing</vt:lpstr>
      <vt:lpstr>Qualcomm Snapdragon Architecture and Programming</vt:lpstr>
      <vt:lpstr>Cosmic Castle for Programming Heterogeneous SoCs</vt:lpstr>
      <vt:lpstr>Cosmic Castle Main Programming System</vt:lpstr>
      <vt:lpstr>SGEMM Performance on Snapdragon SoC</vt:lpstr>
      <vt:lpstr>Performance Comparison of Heterogeneous Devices on Snapdragon SoC</vt:lpstr>
      <vt:lpstr>Summary</vt:lpstr>
      <vt:lpstr>Acknowledgments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Seyong Lee</dc:creator>
  <cp:keywords/>
  <dc:description/>
  <cp:lastModifiedBy/>
  <cp:revision>1</cp:revision>
  <dcterms:created xsi:type="dcterms:W3CDTF">2019-10-04T01:28:30Z</dcterms:created>
  <dcterms:modified xsi:type="dcterms:W3CDTF">2021-09-19T16:10:55Z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0x010100436BFB3AB80EA044897B163D651BE7CF</vt:lpwstr>
  </property>
  <property fmtid="{D5CDD505-2E9C-101B-9397-08002B2CF9AE}" pid="3" name="Order">
    <vt:r8>18100</vt:r8>
  </property>
  <property fmtid="{D5CDD505-2E9C-101B-9397-08002B2CF9AE}" pid="4" name="GUID">
    <vt:lpwstr>42b6f0ba-36c8-4301-8891-17ebf0c53400</vt:lpwstr>
  </property>
</Properties>
</file>